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28"/>
  </p:notesMasterIdLst>
  <p:sldIdLst>
    <p:sldId id="263" r:id="rId4"/>
    <p:sldId id="265" r:id="rId5"/>
    <p:sldId id="266" r:id="rId6"/>
    <p:sldId id="267" r:id="rId7"/>
    <p:sldId id="280" r:id="rId8"/>
    <p:sldId id="281" r:id="rId9"/>
    <p:sldId id="282" r:id="rId10"/>
    <p:sldId id="283" r:id="rId11"/>
    <p:sldId id="279" r:id="rId12"/>
    <p:sldId id="284" r:id="rId13"/>
    <p:sldId id="285" r:id="rId14"/>
    <p:sldId id="286" r:id="rId15"/>
    <p:sldId id="278" r:id="rId16"/>
    <p:sldId id="289" r:id="rId17"/>
    <p:sldId id="290" r:id="rId18"/>
    <p:sldId id="291" r:id="rId19"/>
    <p:sldId id="287" r:id="rId20"/>
    <p:sldId id="292" r:id="rId21"/>
    <p:sldId id="293" r:id="rId22"/>
    <p:sldId id="297" r:id="rId23"/>
    <p:sldId id="296" r:id="rId24"/>
    <p:sldId id="295" r:id="rId25"/>
    <p:sldId id="274" r:id="rId26"/>
    <p:sldId id="288" r:id="rId27"/>
  </p:sldIdLst>
  <p:sldSz cx="12192000" cy="6858000"/>
  <p:notesSz cx="6805613" cy="99441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4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AB79F-175C-4855-9111-2C23B9008117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7A85-BB09-4ADA-9AAF-9E48F09C7C1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162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de-DE" dirty="0"/>
              <a:t>Batterie Li-Ion Hochvoltbatterie 323V /3x25 Ah mit 264 Zellen und einer Kapazität von 24,22 kWh. Das Gewicht der Hochvoltbatterie beträgt 318 kg.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26EB5-445B-4ACD-9567-5CC84FB3DE9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45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26EB5-445B-4ACD-9567-5CC84FB3DE9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58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Timerladetaster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 Funktionsbeleuchtung im Modus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Timerladen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r>
              <a:rPr lang="de-DE" b="1" dirty="0"/>
              <a:t>Sofortladetaster</a:t>
            </a:r>
            <a:r>
              <a:rPr lang="de-DE" dirty="0"/>
              <a:t>: Funktionsbeleuchtung im Modus Sofortladen </a:t>
            </a:r>
          </a:p>
          <a:p>
            <a:r>
              <a:rPr lang="de-DE" dirty="0"/>
              <a:t>Es ist immer eine Taster funktionsbeleuchtet wenn der Ladestecker </a:t>
            </a:r>
            <a:br>
              <a:rPr lang="de-DE" dirty="0"/>
            </a:br>
            <a:r>
              <a:rPr lang="de-DE" dirty="0"/>
              <a:t>verriegelt ist. </a:t>
            </a:r>
            <a:br>
              <a:rPr lang="de-DE" dirty="0"/>
            </a:br>
            <a:r>
              <a:rPr lang="de-DE" dirty="0"/>
              <a:t>Durch drücken auf einen nicht beleuchteten Taster wird in den</a:t>
            </a:r>
            <a:br>
              <a:rPr lang="de-DE" dirty="0"/>
            </a:br>
            <a:r>
              <a:rPr lang="de-DE" dirty="0"/>
              <a:t>entsprechenden Lademodus gewechselt.</a:t>
            </a:r>
          </a:p>
          <a:p>
            <a:r>
              <a:rPr lang="de-DE" dirty="0"/>
              <a:t>Durch drücken auf beleuchtete Taster wird  der Lademodus unterbrochen und der Stecker für 30 Sekunden entriegelt. 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26EB5-445B-4ACD-9567-5CC84FB3DE9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0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AE56-81D0-4A3F-8E59-05C90E2FD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D75D7-8EC9-43F3-AE39-055D1AAEA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F6ED4-28BB-4A48-9A56-0A86406A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1AD-3255-4874-BC1C-1CFF4439BD6E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7964A-201C-4D81-87A5-38C80F06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70DA8-840E-4FAA-A591-EC31D033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7C80-92CE-4010-AF5B-75D8B5F334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376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2614-A4DB-41C8-936B-2FAAD855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455E-DFEF-4A85-AEB0-A22E684D9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CD94-8169-420D-8B6C-963413D2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1AD-3255-4874-BC1C-1CFF4439BD6E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7285B-AC1D-4D98-8116-316B0D34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ABCFF-C540-4002-8022-A185CF6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7C80-92CE-4010-AF5B-75D8B5F334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259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0A8EA-F17A-4134-AB2A-123C2E347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D37E9-0FC0-4572-9595-490E31249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77164-F5EC-4CF2-B65D-EDAC78C7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1AD-3255-4874-BC1C-1CFF4439BD6E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6AA2C-B5BB-4B87-9A72-7ED59889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6297-96C3-4759-A882-BB134A97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7C80-92CE-4010-AF5B-75D8B5F334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369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326" y="3425928"/>
            <a:ext cx="11243380" cy="589709"/>
          </a:xfrm>
          <a:prstGeom prst="rect">
            <a:avLst/>
          </a:prstGeom>
        </p:spPr>
        <p:txBody>
          <a:bodyPr lIns="0" tIns="45720" rIns="0" bIns="45720" anchor="b" anchorCtr="0">
            <a:normAutofit/>
          </a:bodyPr>
          <a:lstStyle>
            <a:lvl1pPr>
              <a:defRPr sz="2659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326" y="4015637"/>
            <a:ext cx="11255141" cy="5391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2279">
                <a:solidFill>
                  <a:srgbClr val="666666"/>
                </a:solidFill>
              </a:defRPr>
            </a:lvl1pPr>
            <a:lvl2pPr marL="46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1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6555697"/>
            <a:ext cx="12192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50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69" y="1508"/>
          <a:ext cx="1868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9" y="1508"/>
                        <a:ext cx="1868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685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70136" y="1306078"/>
            <a:ext cx="11251730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279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56365" lvl="0" indent="-257754" algn="l" defTabSz="931531" rtl="0" eaLnBrk="1" fontAlgn="base" latinLnBrk="0" hangingPunct="1">
              <a:lnSpc>
                <a:spcPct val="150000"/>
              </a:lnSpc>
              <a:spcBef>
                <a:spcPts val="57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4538" y="53577"/>
            <a:ext cx="11574370" cy="834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41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39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55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7737-FAC1-4D4C-AA56-AD761470AADE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2B60-1347-4D6A-86B4-B17E6E0D751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26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BVD/Colruyt2013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2408-4963-4848-AFCF-5D8C94F3DB7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94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BVD/Colruyt2013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2408-4963-4848-AFCF-5D8C94F3DB7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30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C6BB-42E4-40EA-A924-E2DB9F5F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781B8-B727-4671-9541-9EC3732B0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48357-3AE6-4EE4-B3E0-B6375D0E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1AD-3255-4874-BC1C-1CFF4439BD6E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29B29-C9B3-4ADC-9CBA-CB2A61C5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D4188-E017-4F8C-98FB-E8190C7C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7C80-92CE-4010-AF5B-75D8B5F334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2919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BVD/Colruyt2013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2408-4963-4848-AFCF-5D8C94F3DB7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43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BVD/Colruyt2013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2408-4963-4848-AFCF-5D8C94F3DB7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6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BVD/Colruyt2013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2408-4963-4848-AFCF-5D8C94F3DB7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55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BVD/Colruyt2013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2408-4963-4848-AFCF-5D8C94F3DB7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723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BVD/Colruyt2013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2408-4963-4848-AFCF-5D8C94F3DB73}" type="slidenum">
              <a:rPr lang="fr-BE" smtClean="0"/>
              <a:t>‹#›</a:t>
            </a:fld>
            <a:endParaRPr lang="fr-BE"/>
          </a:p>
        </p:txBody>
      </p:sp>
      <p:cxnSp>
        <p:nvCxnSpPr>
          <p:cNvPr id="5" name="Connecteur droit 23"/>
          <p:cNvCxnSpPr/>
          <p:nvPr userDrawn="1"/>
        </p:nvCxnSpPr>
        <p:spPr>
          <a:xfrm>
            <a:off x="10156863" y="558800"/>
            <a:ext cx="0" cy="705868"/>
          </a:xfrm>
          <a:prstGeom prst="line">
            <a:avLst/>
          </a:prstGeom>
          <a:ln w="6350" cap="flat">
            <a:solidFill>
              <a:srgbClr val="048A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8" y="494680"/>
            <a:ext cx="1386445" cy="84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1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BVD/Colruyt2013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2408-4963-4848-AFCF-5D8C94F3DB7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73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BVD/Colruyt2013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2408-4963-4848-AFCF-5D8C94F3DB7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74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BVD/Colruyt2013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2408-4963-4848-AFCF-5D8C94F3DB7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25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BVD/Colruyt2013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2408-4963-4848-AFCF-5D8C94F3DB7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6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 userDrawn="1"/>
        </p:nvSpPr>
        <p:spPr>
          <a:xfrm>
            <a:off x="372533" y="266701"/>
            <a:ext cx="11446935" cy="6323013"/>
          </a:xfrm>
          <a:prstGeom prst="roundRect">
            <a:avLst>
              <a:gd name="adj" fmla="val 0"/>
            </a:avLst>
          </a:prstGeom>
          <a:solidFill>
            <a:srgbClr val="046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6999111" y="6085417"/>
            <a:ext cx="4820356" cy="504297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  <a:lvl2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2pPr>
            <a:lvl3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3pPr>
            <a:lvl4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4pPr>
            <a:lvl5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Nom Prénom</a:t>
            </a:r>
          </a:p>
          <a:p>
            <a:pPr lvl="0"/>
            <a:r>
              <a:rPr lang="nl-BE" dirty="0"/>
              <a:t>xx/xx/xxxx</a:t>
            </a:r>
            <a:endParaRPr lang="fr-FR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23" hasCustomPrompt="1"/>
          </p:nvPr>
        </p:nvSpPr>
        <p:spPr>
          <a:xfrm>
            <a:off x="398404" y="2630132"/>
            <a:ext cx="8538633" cy="2082800"/>
          </a:xfrm>
        </p:spPr>
        <p:txBody>
          <a:bodyPr>
            <a:normAutofit/>
          </a:bodyPr>
          <a:lstStyle>
            <a:lvl1pPr marL="0" indent="0">
              <a:buNone/>
              <a:defRPr sz="4500" b="1" cap="all">
                <a:solidFill>
                  <a:srgbClr val="CEDB2D"/>
                </a:solidFill>
                <a:latin typeface="Bookman Old Style"/>
                <a:cs typeface="Bookman Old Style"/>
              </a:defRPr>
            </a:lvl1pPr>
          </a:lstStyle>
          <a:p>
            <a:pPr lvl="0"/>
            <a:r>
              <a:rPr lang="nl-BE" dirty="0"/>
              <a:t>TITRE DE LA PRESENTATION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239" y="569350"/>
            <a:ext cx="1132213" cy="695589"/>
          </a:xfrm>
          <a:prstGeom prst="rect">
            <a:avLst/>
          </a:prstGeom>
        </p:spPr>
      </p:pic>
      <p:sp>
        <p:nvSpPr>
          <p:cNvPr id="14" name="Espace réservé pour une image  16"/>
          <p:cNvSpPr>
            <a:spLocks noGrp="1"/>
          </p:cNvSpPr>
          <p:nvPr>
            <p:ph type="pic" sz="quarter" idx="21"/>
          </p:nvPr>
        </p:nvSpPr>
        <p:spPr>
          <a:xfrm>
            <a:off x="8892117" y="566738"/>
            <a:ext cx="1066800" cy="698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0156863" y="558800"/>
            <a:ext cx="0" cy="705868"/>
          </a:xfrm>
          <a:prstGeom prst="line">
            <a:avLst/>
          </a:prstGeom>
          <a:ln w="6350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2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AB2B-8BFB-4009-BE61-3CFB3020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25CEE-5590-4539-AE12-9C8B2A554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70C50-DBFE-4D31-9630-EE6CF0CA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1AD-3255-4874-BC1C-1CFF4439BD6E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142F-A344-4808-98E2-C3741AC1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38B1E-7F32-4136-B7F9-47FF4B55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7C80-92CE-4010-AF5B-75D8B5F334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43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121200"/>
            <a:ext cx="11774400" cy="1940400"/>
          </a:xfrm>
        </p:spPr>
        <p:txBody>
          <a:bodyPr>
            <a:normAutofit/>
          </a:bodyPr>
          <a:lstStyle>
            <a:lvl1pPr marL="176213" indent="-176213">
              <a:buClr>
                <a:srgbClr val="CEDB2D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"/>
              </a:defRPr>
            </a:lvl1pPr>
            <a:lvl2pPr>
              <a:defRPr sz="1800">
                <a:solidFill>
                  <a:schemeClr val="bg1"/>
                </a:solidFill>
                <a:latin typeface=""/>
              </a:defRPr>
            </a:lvl2pPr>
            <a:lvl3pPr>
              <a:defRPr sz="1800">
                <a:solidFill>
                  <a:schemeClr val="bg1"/>
                </a:solidFill>
                <a:latin typeface=""/>
              </a:defRPr>
            </a:lvl3pPr>
            <a:lvl4pPr>
              <a:defRPr sz="1800">
                <a:solidFill>
                  <a:schemeClr val="bg1"/>
                </a:solidFill>
                <a:latin typeface=""/>
              </a:defRPr>
            </a:lvl4pPr>
            <a:lvl5pPr>
              <a:defRPr sz="180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nl-BE" dirty="0"/>
              <a:t>Contenu en bullet points</a:t>
            </a:r>
          </a:p>
          <a:p>
            <a:pPr lvl="0"/>
            <a:r>
              <a:rPr lang="nl-BE" dirty="0"/>
              <a:t>Première ligne de bullet</a:t>
            </a:r>
          </a:p>
          <a:p>
            <a:pPr lvl="0"/>
            <a:r>
              <a:rPr lang="nl-BE" dirty="0"/>
              <a:t>Deuxième ligne de bullet</a:t>
            </a:r>
          </a:p>
          <a:p>
            <a:pPr lvl="0"/>
            <a:r>
              <a:rPr lang="nl-BE" dirty="0"/>
              <a:t>Troisième ligne de bullet</a:t>
            </a:r>
          </a:p>
          <a:p>
            <a:pPr lvl="0"/>
            <a:r>
              <a:rPr lang="nl-BE" dirty="0"/>
              <a:t>…</a:t>
            </a:r>
            <a:endParaRPr lang="fr-FR" dirty="0"/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20"/>
          </p:nvPr>
        </p:nvSpPr>
        <p:spPr>
          <a:xfrm>
            <a:off x="8892117" y="566738"/>
            <a:ext cx="1066800" cy="6985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2" name="Espace réservé du texte 15"/>
          <p:cNvSpPr>
            <a:spLocks noGrp="1"/>
          </p:cNvSpPr>
          <p:nvPr>
            <p:ph type="body" sz="quarter" idx="19" hasCustomPrompt="1"/>
          </p:nvPr>
        </p:nvSpPr>
        <p:spPr>
          <a:xfrm>
            <a:off x="347030" y="568489"/>
            <a:ext cx="1207484" cy="655637"/>
          </a:xfrm>
        </p:spPr>
        <p:txBody>
          <a:bodyPr>
            <a:noAutofit/>
          </a:bodyPr>
          <a:lstStyle>
            <a:lvl1pPr marL="0" indent="0" algn="r">
              <a:buNone/>
              <a:defRPr sz="35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35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35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35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35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#.</a:t>
            </a:r>
            <a:endParaRPr lang="fr-FR" dirty="0"/>
          </a:p>
        </p:txBody>
      </p:sp>
      <p:sp>
        <p:nvSpPr>
          <p:cNvPr id="2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8885" y="1870076"/>
            <a:ext cx="8513233" cy="1014413"/>
          </a:xfrm>
        </p:spPr>
        <p:txBody>
          <a:bodyPr>
            <a:normAutofit/>
          </a:bodyPr>
          <a:lstStyle>
            <a:lvl1pPr marL="0" indent="0">
              <a:buNone/>
              <a:defRPr sz="2500" b="1" baseline="0">
                <a:solidFill>
                  <a:srgbClr val="CEDB2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BE" dirty="0"/>
              <a:t>Sous-titre du slide</a:t>
            </a:r>
            <a:endParaRPr lang="fr-FR" dirty="0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10156863" y="558800"/>
            <a:ext cx="0" cy="705868"/>
          </a:xfrm>
          <a:prstGeom prst="line">
            <a:avLst/>
          </a:prstGeom>
          <a:ln w="6350" cap="flat">
            <a:solidFill>
              <a:srgbClr val="048A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87665" y="356292"/>
            <a:ext cx="8472000" cy="1015663"/>
          </a:xfrm>
          <a:noFill/>
        </p:spPr>
        <p:txBody>
          <a:bodyPr wrap="square" rtlCol="0" anchor="ctr">
            <a:spAutoFit/>
          </a:bodyPr>
          <a:lstStyle>
            <a:lvl1pPr marL="0" indent="0">
              <a:spcBef>
                <a:spcPts val="0"/>
              </a:spcBef>
              <a:buNone/>
              <a:defRPr lang="nl-BE" sz="2900" b="1" cap="all" baseline="0" smtClean="0">
                <a:solidFill>
                  <a:srgbClr val="0097C3"/>
                </a:solidFill>
                <a:latin typeface="Bookman Old Style"/>
                <a:cs typeface="Bookman Old Style"/>
              </a:defRPr>
            </a:lvl1pPr>
            <a:lvl2pPr>
              <a:defRPr lang="nl-BE" sz="1800" smtClean="0"/>
            </a:lvl2pPr>
            <a:lvl3pPr>
              <a:defRPr lang="nl-BE" sz="1800" smtClean="0"/>
            </a:lvl3pPr>
            <a:lvl4pPr>
              <a:defRPr lang="nl-BE" sz="1800" smtClean="0"/>
            </a:lvl4pPr>
            <a:lvl5pPr>
              <a:defRPr lang="fr-FR" sz="1800"/>
            </a:lvl5pPr>
          </a:lstStyle>
          <a:p>
            <a:pPr marL="0" lvl="0"/>
            <a:r>
              <a:rPr lang="nl-BE" dirty="0"/>
              <a:t>TITRE DU SLIDE</a:t>
            </a:r>
          </a:p>
          <a:p>
            <a:pPr marL="0" lvl="0"/>
            <a:r>
              <a:rPr lang="nl-BE" dirty="0"/>
              <a:t>En 2 lignes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8" y="494680"/>
            <a:ext cx="1386445" cy="84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1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898531"/>
            <a:ext cx="11205307" cy="684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2601" y="1757363"/>
            <a:ext cx="550789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78070" y="1757363"/>
            <a:ext cx="5509847" cy="4589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785231" y="6548454"/>
            <a:ext cx="90267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B27FF2-CAF3-410D-8B8D-BEB13942ED8A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6900" y="6548454"/>
            <a:ext cx="3598984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BVD/Colruyt2013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90418" y="6548454"/>
            <a:ext cx="2096476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cxnSp>
        <p:nvCxnSpPr>
          <p:cNvPr id="8" name="Connecteur droit 23"/>
          <p:cNvCxnSpPr/>
          <p:nvPr userDrawn="1"/>
        </p:nvCxnSpPr>
        <p:spPr>
          <a:xfrm>
            <a:off x="10156863" y="558800"/>
            <a:ext cx="0" cy="705868"/>
          </a:xfrm>
          <a:prstGeom prst="line">
            <a:avLst/>
          </a:prstGeom>
          <a:ln w="6350" cap="flat">
            <a:solidFill>
              <a:srgbClr val="048A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8" y="494680"/>
            <a:ext cx="1386445" cy="84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7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898531"/>
            <a:ext cx="11205307" cy="684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2601" y="1757363"/>
            <a:ext cx="550789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070" y="1757363"/>
            <a:ext cx="5509847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785231" y="6548454"/>
            <a:ext cx="90267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25786A-E684-408D-B109-BE999442924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6900" y="6548454"/>
            <a:ext cx="3598984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BVD/Colruyt2013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90418" y="6548454"/>
            <a:ext cx="2096476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cxnSp>
        <p:nvCxnSpPr>
          <p:cNvPr id="8" name="Connecteur droit 23"/>
          <p:cNvCxnSpPr/>
          <p:nvPr userDrawn="1"/>
        </p:nvCxnSpPr>
        <p:spPr>
          <a:xfrm>
            <a:off x="10156863" y="558800"/>
            <a:ext cx="0" cy="705868"/>
          </a:xfrm>
          <a:prstGeom prst="line">
            <a:avLst/>
          </a:prstGeom>
          <a:ln w="6350" cap="flat">
            <a:solidFill>
              <a:srgbClr val="048A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8" y="494680"/>
            <a:ext cx="1386445" cy="84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0"/>
            <a:ext cx="117600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Trainingsmodulkürzel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1357201"/>
            <a:ext cx="11760000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Titel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• VSQ/TT •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1DD-5EE9-4A5C-9460-BBFB000F24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9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• VSQ/TT •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1DD-5EE9-4A5C-9460-BBFB000F24F6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982801"/>
            <a:ext cx="11760000" cy="430887"/>
          </a:xfrm>
        </p:spPr>
        <p:txBody>
          <a:bodyPr lIns="0" rIns="0">
            <a:spAutoFit/>
          </a:bodyPr>
          <a:lstStyle>
            <a:lvl1pPr marL="0" indent="0"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00951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4747-1635-4ED8-90B5-B12189C5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C8098-6224-4DA4-A40E-0100EA6BB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1D70E-9EE5-4ECA-BDAA-595343CF2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DE90F-CF45-40EB-A14E-5CAE372A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1AD-3255-4874-BC1C-1CFF4439BD6E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A9749-1361-4CE3-AF60-CC449957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8A4D6-97A6-46F8-A2CC-01E1E4B8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7C80-92CE-4010-AF5B-75D8B5F334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638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3F1A-C7F6-4BC2-BFFD-A2270F02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B1D87-795F-40B0-9B93-885D93EC8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7CBE6-B71F-4759-A885-D68EEFEC0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86280-8F7B-41F0-96DA-46426A774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29552-436F-4187-BBE8-649250B25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A5F93-3B74-448E-80E2-FA696154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1AD-3255-4874-BC1C-1CFF4439BD6E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7D411-22A0-4410-9DC8-B9B379EA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3BCD5-C540-417F-A2A3-CFA364DE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7C80-92CE-4010-AF5B-75D8B5F334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297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07BE-D210-4D2C-8A2D-022BEECC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93638-6CB5-40D2-8094-490E29B7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1AD-3255-4874-BC1C-1CFF4439BD6E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3E809-C78A-45E1-A80C-BB89671C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D9A67-C897-4906-9B76-A3AC290F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7C80-92CE-4010-AF5B-75D8B5F334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315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9751B-34CA-4475-BCF2-89C5DE6D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1AD-3255-4874-BC1C-1CFF4439BD6E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1BFC5-B96E-4023-8BC4-ED55FE43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16DB0-24D4-479C-952E-9F7BE526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7C80-92CE-4010-AF5B-75D8B5F334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601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7146-F62D-48AD-B0E7-F80CBCF4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D4648-522F-402A-88DD-E25A9B7CB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9BE51-E6B6-43B1-AA94-2C661CD9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1817-592D-4B61-BA8B-7035AE8E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1AD-3255-4874-BC1C-1CFF4439BD6E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1037C-7FEF-490E-A41F-44CB6224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03C8A-4572-4FE4-9231-5F71962B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7C80-92CE-4010-AF5B-75D8B5F334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357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2F1E-FC9C-43C1-9C3F-50E2ADF4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C4886-46F6-4EBF-8CD1-579711C84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BC535-FD7B-43B7-A1CD-8EB8095DD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116FB-8F16-42D3-A82A-BF045D33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1AD-3255-4874-BC1C-1CFF4439BD6E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79D0F-7D0E-4CD0-BABC-15E79138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B4AED-A718-41F5-8F05-7C964C7C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7C80-92CE-4010-AF5B-75D8B5F334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65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.xml"/><Relationship Id="rId14" Type="http://schemas.openxmlformats.org/officeDocument/2006/relationships/hyperlink" Target="http://zikkir.com/brands/wp-content/themes/directorypress/thumbs/DIeteren-logo.jp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AD49E5-0CD4-4E3E-A612-F88C2DCF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5643-4843-4634-8A3F-0CC07D0B1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3C402-4D2D-4748-A3A9-0556E88B4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861AD-3255-4874-BC1C-1CFF4439BD6E}" type="datetimeFigureOut">
              <a:rPr lang="nl-BE" smtClean="0"/>
              <a:t>16/04/2018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19763-E8D5-4ADA-95B7-E4CC40000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C4A1E-DCA2-44DF-8776-472EEF19B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7C80-92CE-4010-AF5B-75D8B5F334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539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869" y="1508"/>
          <a:ext cx="1868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69" y="1508"/>
                        <a:ext cx="1868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1" y="905107"/>
            <a:ext cx="11824986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rgbClr val="00639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</a:pPr>
            <a:endParaRPr lang="fr-FR" sz="1709">
              <a:solidFill>
                <a:srgbClr val="FFFFFF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24540" y="53577"/>
            <a:ext cx="11572806" cy="83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470454" y="1287062"/>
            <a:ext cx="11251093" cy="50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11354852" y="6650240"/>
            <a:ext cx="401029" cy="868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BB69BBE8-4DB2-4642-B003-B220ACD5A2FD}" type="slidenum">
              <a:rPr lang="en-US" sz="949" b="1" baseline="0" smtClean="0">
                <a:solidFill>
                  <a:srgbClr val="080808"/>
                </a:solidFill>
                <a:latin typeface="Verdana" pitchFamily="34" charset="0"/>
              </a:rPr>
              <a:pPr algn="ctr"/>
              <a:t>‹#›</a:t>
            </a:fld>
            <a:endParaRPr lang="fr-FR" sz="949" b="1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" y="6555697"/>
            <a:ext cx="12192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Notes"/>
          <p:cNvSpPr txBox="1">
            <a:spLocks noChangeArrowheads="1"/>
          </p:cNvSpPr>
          <p:nvPr/>
        </p:nvSpPr>
        <p:spPr bwMode="auto">
          <a:xfrm>
            <a:off x="225980" y="6403071"/>
            <a:ext cx="8193997" cy="1460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74850" indent="-174850" defTabSz="836569" fontAlgn="t"/>
            <a:endParaRPr lang="en-CA" sz="949" noProof="0" dirty="0"/>
          </a:p>
        </p:txBody>
      </p:sp>
      <p:sp>
        <p:nvSpPr>
          <p:cNvPr id="10" name="VCT_Marker_ID_10" hidden="1"/>
          <p:cNvSpPr/>
          <p:nvPr>
            <p:custDataLst>
              <p:tags r:id="rId11"/>
            </p:custDataLst>
          </p:nvPr>
        </p:nvSpPr>
        <p:spPr>
          <a:xfrm>
            <a:off x="1494575" y="120580"/>
            <a:ext cx="149458" cy="12058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tx1"/>
              </a:solidFill>
            </a:endParaRPr>
          </a:p>
        </p:txBody>
      </p:sp>
      <p:pic>
        <p:nvPicPr>
          <p:cNvPr id="12" name="Picture 4" descr="D'Ieteren logo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027" y="98613"/>
            <a:ext cx="1101636" cy="7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5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4" r:id="rId6"/>
  </p:sldLayoutIdLst>
  <p:hf sldNum="0" hdr="0"/>
  <p:txStyles>
    <p:titleStyle>
      <a:lvl1pPr algn="l" defTabSz="931777" rtl="0" eaLnBrk="1" latinLnBrk="0" hangingPunct="1"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754" marR="0" indent="-257754" algn="l" defTabSz="931531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899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45654" marR="0" indent="-113050" algn="l" defTabSz="931531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709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999361" marR="0" indent="-272827" algn="l" defTabSz="931531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709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380474" marR="0" indent="-199691" algn="l" defTabSz="93177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2096498" indent="-232945" algn="l" defTabSz="931777" rtl="0" eaLnBrk="1" latinLnBrk="0" hangingPunct="1">
        <a:spcBef>
          <a:spcPct val="20000"/>
        </a:spcBef>
        <a:buFont typeface="Arial" pitchFamily="34" charset="0"/>
        <a:buChar char="»"/>
        <a:defRPr sz="2279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62386" indent="-232945" algn="l" defTabSz="931777" rtl="0" eaLnBrk="1" latinLnBrk="0" hangingPunct="1">
        <a:spcBef>
          <a:spcPct val="20000"/>
        </a:spcBef>
        <a:buFont typeface="Arial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028275" indent="-232945" algn="l" defTabSz="931777" rtl="0" eaLnBrk="1" latinLnBrk="0" hangingPunct="1">
        <a:spcBef>
          <a:spcPct val="20000"/>
        </a:spcBef>
        <a:buFont typeface="Arial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494163" indent="-232945" algn="l" defTabSz="931777" rtl="0" eaLnBrk="1" latinLnBrk="0" hangingPunct="1">
        <a:spcBef>
          <a:spcPct val="20000"/>
        </a:spcBef>
        <a:buFont typeface="Arial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3960051" indent="-232945" algn="l" defTabSz="931777" rtl="0" eaLnBrk="1" latinLnBrk="0" hangingPunct="1">
        <a:spcBef>
          <a:spcPct val="20000"/>
        </a:spcBef>
        <a:buFont typeface="Arial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1777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65888" algn="l" defTabSz="931777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2pPr>
      <a:lvl3pPr marL="931777" algn="l" defTabSz="931777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3pPr>
      <a:lvl4pPr marL="1397665" algn="l" defTabSz="931777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4pPr>
      <a:lvl5pPr marL="1863553" algn="l" defTabSz="931777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5pPr>
      <a:lvl6pPr marL="2329442" algn="l" defTabSz="931777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6pPr>
      <a:lvl7pPr marL="2795330" algn="l" defTabSz="931777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7pPr>
      <a:lvl8pPr marL="3261218" algn="l" defTabSz="931777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8pPr>
      <a:lvl9pPr marL="3727107" algn="l" defTabSz="931777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BVD/Colruyt2013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2408-4963-4848-AFCF-5D8C94F3DB73}" type="slidenum">
              <a:rPr lang="fr-BE" smtClean="0"/>
              <a:t>‹#›</a:t>
            </a:fld>
            <a:endParaRPr lang="fr-BE"/>
          </a:p>
        </p:txBody>
      </p:sp>
      <p:cxnSp>
        <p:nvCxnSpPr>
          <p:cNvPr id="7" name="Connecteur droit 23"/>
          <p:cNvCxnSpPr/>
          <p:nvPr userDrawn="1"/>
        </p:nvCxnSpPr>
        <p:spPr>
          <a:xfrm>
            <a:off x="10156863" y="558800"/>
            <a:ext cx="0" cy="705868"/>
          </a:xfrm>
          <a:prstGeom prst="line">
            <a:avLst/>
          </a:prstGeom>
          <a:ln w="6350" cap="flat">
            <a:solidFill>
              <a:srgbClr val="048A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8" y="494680"/>
            <a:ext cx="1386445" cy="84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9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ikkir.com/brands/wp-content/themes/directorypress/thumbs/DIeteren-logo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9" Type="http://schemas.openxmlformats.org/officeDocument/2006/relationships/tags" Target="../tags/tag50.xml"/><Relationship Id="rId21" Type="http://schemas.openxmlformats.org/officeDocument/2006/relationships/tags" Target="../tags/tag32.xml"/><Relationship Id="rId34" Type="http://schemas.openxmlformats.org/officeDocument/2006/relationships/tags" Target="../tags/tag45.xml"/><Relationship Id="rId42" Type="http://schemas.openxmlformats.org/officeDocument/2006/relationships/tags" Target="../tags/tag53.xml"/><Relationship Id="rId47" Type="http://schemas.openxmlformats.org/officeDocument/2006/relationships/tags" Target="../tags/tag58.xml"/><Relationship Id="rId50" Type="http://schemas.openxmlformats.org/officeDocument/2006/relationships/tags" Target="../tags/tag61.xml"/><Relationship Id="rId55" Type="http://schemas.openxmlformats.org/officeDocument/2006/relationships/image" Target="../media/image19.emf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33" Type="http://schemas.openxmlformats.org/officeDocument/2006/relationships/tags" Target="../tags/tag44.xml"/><Relationship Id="rId38" Type="http://schemas.openxmlformats.org/officeDocument/2006/relationships/tags" Target="../tags/tag49.xml"/><Relationship Id="rId46" Type="http://schemas.openxmlformats.org/officeDocument/2006/relationships/tags" Target="../tags/tag57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tags" Target="../tags/tag40.xml"/><Relationship Id="rId41" Type="http://schemas.openxmlformats.org/officeDocument/2006/relationships/tags" Target="../tags/tag52.xml"/><Relationship Id="rId54" Type="http://schemas.openxmlformats.org/officeDocument/2006/relationships/oleObject" Target="../embeddings/oleObject5.bin"/><Relationship Id="rId1" Type="http://schemas.openxmlformats.org/officeDocument/2006/relationships/vmlDrawing" Target="../drawings/vmlDrawing11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32" Type="http://schemas.openxmlformats.org/officeDocument/2006/relationships/tags" Target="../tags/tag43.xml"/><Relationship Id="rId37" Type="http://schemas.openxmlformats.org/officeDocument/2006/relationships/tags" Target="../tags/tag48.xml"/><Relationship Id="rId40" Type="http://schemas.openxmlformats.org/officeDocument/2006/relationships/tags" Target="../tags/tag51.xml"/><Relationship Id="rId45" Type="http://schemas.openxmlformats.org/officeDocument/2006/relationships/tags" Target="../tags/tag56.xml"/><Relationship Id="rId53" Type="http://schemas.openxmlformats.org/officeDocument/2006/relationships/image" Target="../media/image3.emf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tags" Target="../tags/tag39.xml"/><Relationship Id="rId36" Type="http://schemas.openxmlformats.org/officeDocument/2006/relationships/tags" Target="../tags/tag47.xml"/><Relationship Id="rId49" Type="http://schemas.openxmlformats.org/officeDocument/2006/relationships/tags" Target="../tags/tag60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tags" Target="../tags/tag42.xml"/><Relationship Id="rId44" Type="http://schemas.openxmlformats.org/officeDocument/2006/relationships/tags" Target="../tags/tag55.xml"/><Relationship Id="rId52" Type="http://schemas.openxmlformats.org/officeDocument/2006/relationships/oleObject" Target="../embeddings/oleObject4.bin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Relationship Id="rId30" Type="http://schemas.openxmlformats.org/officeDocument/2006/relationships/tags" Target="../tags/tag41.xml"/><Relationship Id="rId35" Type="http://schemas.openxmlformats.org/officeDocument/2006/relationships/tags" Target="../tags/tag46.xml"/><Relationship Id="rId43" Type="http://schemas.openxmlformats.org/officeDocument/2006/relationships/tags" Target="../tags/tag54.xml"/><Relationship Id="rId48" Type="http://schemas.openxmlformats.org/officeDocument/2006/relationships/tags" Target="../tags/tag59.xml"/><Relationship Id="rId56" Type="http://schemas.openxmlformats.org/officeDocument/2006/relationships/image" Target="../media/image20.gif"/><Relationship Id="rId8" Type="http://schemas.openxmlformats.org/officeDocument/2006/relationships/tags" Target="../tags/tag19.xml"/><Relationship Id="rId51" Type="http://schemas.openxmlformats.org/officeDocument/2006/relationships/slideLayout" Target="../slideLayouts/slideLayout13.xml"/><Relationship Id="rId3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21.png"/><Relationship Id="rId2" Type="http://schemas.openxmlformats.org/officeDocument/2006/relationships/tags" Target="../tags/tag6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jpe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jpe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emf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emf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974" y="5359471"/>
            <a:ext cx="8525201" cy="58970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fr-BE" altLang="en-US" sz="1899" dirty="0"/>
            </a:br>
            <a:br>
              <a:rPr lang="fr-BE" altLang="en-US" sz="1899" dirty="0"/>
            </a:br>
            <a:br>
              <a:rPr lang="fr-BE" altLang="en-US" sz="2800" b="1" dirty="0"/>
            </a:br>
            <a:r>
              <a:rPr lang="fr-BE" altLang="en-US" sz="2800" b="1" dirty="0"/>
              <a:t>Charge véhicules électriques, où en est-on ? </a:t>
            </a:r>
            <a:br>
              <a:rPr lang="fr-BE" altLang="en-US" sz="2800" b="1" dirty="0"/>
            </a:br>
            <a:br>
              <a:rPr lang="fr-BE" altLang="en-US" sz="2800" b="1" dirty="0"/>
            </a:br>
            <a:r>
              <a:rPr lang="fr-BE" altLang="en-US" sz="2800" b="1" dirty="0"/>
              <a:t>Bart Van Dorpe /        </a:t>
            </a:r>
            <a:r>
              <a:rPr lang="fr-BE" altLang="en-US" sz="2800" b="1" dirty="0" err="1"/>
              <a:t>Technology</a:t>
            </a:r>
            <a:r>
              <a:rPr lang="fr-BE" altLang="en-US" sz="2800" b="1" dirty="0"/>
              <a:t> </a:t>
            </a:r>
            <a:r>
              <a:rPr lang="fr-BE" altLang="en-US" sz="2800" b="1" dirty="0" err="1"/>
              <a:t>Development</a:t>
            </a:r>
            <a:r>
              <a:rPr lang="fr-BE" altLang="en-US" sz="2800" b="1" dirty="0"/>
              <a:t> Manager</a:t>
            </a:r>
            <a:br>
              <a:rPr lang="fr-BE" altLang="en-US" sz="2800" b="1" dirty="0"/>
            </a:br>
            <a:endParaRPr lang="fr-BE" altLang="en-US" sz="2800" b="1" dirty="0"/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189893" y="12058"/>
            <a:ext cx="8440615" cy="83639"/>
          </a:xfrm>
          <a:prstGeom prst="rect">
            <a:avLst/>
          </a:prstGeom>
          <a:noFill/>
        </p:spPr>
        <p:txBody>
          <a:bodyPr vert="horz" wrap="square" lIns="34180" tIns="34180" rIns="34180" bIns="34180" rtlCol="0">
            <a:spAutoFit/>
          </a:bodyPr>
          <a:lstStyle/>
          <a:p>
            <a:endParaRPr lang="en-GB" sz="100" dirty="0" err="1">
              <a:solidFill>
                <a:srgbClr val="FFFFFF"/>
              </a:solidFill>
            </a:endParaRPr>
          </a:p>
        </p:txBody>
      </p:sp>
      <p:pic>
        <p:nvPicPr>
          <p:cNvPr id="1028" name="Picture 4" descr="D'Ieteren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097" y="545320"/>
            <a:ext cx="2843905" cy="23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Object 9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6" name="think-cell Slide" r:id="rId52" imgW="592" imgH="591" progId="TCLayout.ActiveDocument.1">
                  <p:embed/>
                </p:oleObj>
              </mc:Choice>
              <mc:Fallback>
                <p:oleObj name="think-cell Slide" r:id="rId52" imgW="592" imgH="591" progId="TCLayout.ActiveDocument.1">
                  <p:embed/>
                  <p:pic>
                    <p:nvPicPr>
                      <p:cNvPr id="100" name="Object 99" hidden="1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98" hidden="1"/>
          <p:cNvSpPr/>
          <p:nvPr>
            <p:custDataLst>
              <p:tags r:id="rId3"/>
            </p:custDataLst>
          </p:nvPr>
        </p:nvSpPr>
        <p:spPr bwMode="auto">
          <a:xfrm>
            <a:off x="1177835" y="1"/>
            <a:ext cx="150725" cy="15072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68223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1234" dirty="0">
              <a:solidFill>
                <a:prstClr val="black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B90B9-8086-474E-8FD4-1C8C4435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1899" dirty="0"/>
              <a:t>Belgian (PH)EV Market development ['000 units, 2017 – 2030]</a:t>
            </a:r>
            <a:endParaRPr lang="nl-BE" sz="1899" dirty="0"/>
          </a:p>
        </p:txBody>
      </p:sp>
      <p:graphicFrame>
        <p:nvGraphicFramePr>
          <p:cNvPr id="52" name="Object 51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937490" y="1772530"/>
          <a:ext cx="7488242" cy="220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7" name="Chart" r:id="rId54" imgW="7886922" imgH="2324034" progId="MSGraph.Chart.8">
                  <p:embed followColorScheme="full"/>
                </p:oleObj>
              </mc:Choice>
              <mc:Fallback>
                <p:oleObj name="Chart" r:id="rId54" imgW="7886922" imgH="2324034" progId="MSGraph.Chart.8">
                  <p:embed followColorScheme="full"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937490" y="1772530"/>
                        <a:ext cx="7488242" cy="220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9" name="Straight Connector 368"/>
          <p:cNvCxnSpPr/>
          <p:nvPr>
            <p:custDataLst>
              <p:tags r:id="rId5"/>
            </p:custDataLst>
          </p:nvPr>
        </p:nvCxnSpPr>
        <p:spPr bwMode="gray">
          <a:xfrm flipV="1">
            <a:off x="6459249" y="1511776"/>
            <a:ext cx="2545750" cy="732525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 Placeholder 10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772508" y="3632480"/>
            <a:ext cx="247189" cy="168812"/>
          </a:xfrm>
          <a:prstGeom prst="rect">
            <a:avLst/>
          </a:prstGeom>
          <a:solidFill>
            <a:srgbClr val="9EC9F3"/>
          </a:solidFill>
        </p:spPr>
        <p:txBody>
          <a:bodyPr vert="horz" wrap="none" lIns="24116" tIns="0" rIns="24116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3A486502-C43D-4F97-AC21-629D63FA1280}" type="datetime'2''''''''''''''''''''''''''''8'''''''''''''''''''''''''''''">
              <a:rPr lang="en-GB" altLang="en-US" sz="1234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28</a:t>
            </a:fld>
            <a:endParaRPr lang="en-GB" altLang="zh-CN" sz="1234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93" name="Text Placeholder 10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274548" y="2945172"/>
            <a:ext cx="334610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BDC0129E-8F01-43E7-A103-968D57B7247A}" type="datetime'''''''''''1''''''''''''5''0'''">
              <a:rPr lang="en-GB" altLang="en-US" sz="1234" b="1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150</a:t>
            </a:fld>
            <a:endParaRPr lang="en-GB" altLang="zh-CN" sz="1234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91" name="Text Placeholder 10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308398" y="3170186"/>
            <a:ext cx="223073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FD41D9F9-83FA-4504-944C-7385B7D57669}" type="datetime'''''''''''''''77'''''''''''''''''''''''''''''">
              <a:rPr lang="en-GB" altLang="en-US" sz="1234" b="1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77</a:t>
            </a:fld>
            <a:endParaRPr lang="en-GB" altLang="zh-CN" sz="1234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109" name="Text Placeholder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736460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3F2ED9F6-0D8A-42CC-B699-66EFBAD645F8}" type="datetime'''''''''F2''''''''''''0''22''''''''''''''''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F2022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11" name="Text Placeholder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247418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8A3F4434-BA57-4BE1-AE21-903AACFFB615}" type="datetime'''''F''''''''''2''''0''''''2''''''''''''3''''''''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F2023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90" name="Text Placeholder 10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801962" y="3361174"/>
            <a:ext cx="223073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7F4CBE89-EC58-49B3-9FDC-0DFC1D47A997}" type="datetime'''''''''''5''''''''''''''''''''''6'''''''''''''''''''''''''''">
              <a:rPr lang="en-GB" altLang="en-US" sz="1234" b="1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56</a:t>
            </a:fld>
            <a:endParaRPr lang="en-GB" altLang="zh-CN" sz="1234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108" name="Text Placeholder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225500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BE80132F-FE0D-4EAA-A6DF-280279998902}" type="datetime'''F''''2''''''''''''''''''0''''''''2''''''''''''''''''''1''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F2021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06" name="Text Placeholder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212627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D58615BB-785B-4B6B-A84B-7F3A438175FF}" type="datetime'''''''''''''F2''0''''''''''''''''''''''''1''''''''9''''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F2019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3" name="Text Placeholder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295526" y="3424479"/>
            <a:ext cx="223073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71D29388-88F9-4A97-A3E2-FBEF5DBF079D}" type="datetime'''4''1'''''''''''''''">
              <a:rPr lang="en-US" altLang="en-US" sz="1234" b="1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41</a:t>
            </a:fld>
            <a:endParaRPr lang="en-US" sz="1234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07" name="Text Placeholder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719063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B8176DFF-D11F-43E3-8CC3-271B70912C06}" type="datetime'''F''''''''2''''''''''''''''''''02''''''''''''0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F2020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8" name="Text Placeholder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701668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3120A4F7-56EE-432E-93F5-C7FA9D80B0CA}" type="datetime'F''''''''''''''''''2''0''1''''''''''8''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F2018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59" name="Text Placeholder 10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774956" y="3071782"/>
            <a:ext cx="346668" cy="168812"/>
          </a:xfrm>
          <a:prstGeom prst="rect">
            <a:avLst/>
          </a:prstGeom>
          <a:solidFill>
            <a:srgbClr val="9EC9F3"/>
          </a:solidFill>
        </p:spPr>
        <p:txBody>
          <a:bodyPr vert="horz" wrap="none" lIns="24116" tIns="0" rIns="24116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04CA2009-2B00-4506-AF4E-FE3F3473D99D}" type="datetime'''''''''1''''''''''''1''''''''''''''''''''''''''''''''''''''0'">
              <a:rPr lang="en-GB" altLang="en-US" sz="1234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110</a:t>
            </a:fld>
            <a:endParaRPr lang="en-GB" altLang="zh-CN" sz="1234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92" name="Text Placeholder 10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763590" y="3107956"/>
            <a:ext cx="334610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7A621255-B499-40B4-8271-8FF24FE0BE0D}" type="datetime'''''''''''''''''''''1''''''''''''''''''''''''''''''''1''2'">
              <a:rPr lang="en-GB" altLang="en-US" sz="1234" b="1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112</a:t>
            </a:fld>
            <a:endParaRPr lang="en-GB" altLang="zh-CN" sz="1234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67" name="Text Placeholder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225376" y="3917351"/>
            <a:ext cx="319538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CE8A72AD-853C-42DB-862F-948D4D4F651F}" type="datetime'''''''''''''2''''''''0''''''''''''''''''''''''''''''1''''7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2017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39" name="Text Placeholder 10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261550" y="3650567"/>
            <a:ext cx="247189" cy="168812"/>
          </a:xfrm>
          <a:prstGeom prst="rect">
            <a:avLst/>
          </a:prstGeom>
          <a:solidFill>
            <a:srgbClr val="9EC9F3"/>
          </a:solidFill>
        </p:spPr>
        <p:txBody>
          <a:bodyPr vert="horz" wrap="none" lIns="24116" tIns="0" rIns="24116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8ADE8F0C-913E-4E33-8181-6600B6669B52}" type="datetime'''''''''''''''''''''''''''2''3'''''">
              <a:rPr lang="en-GB" altLang="en-US" sz="1234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23</a:t>
            </a:fld>
            <a:endParaRPr lang="en-GB" altLang="zh-CN" sz="1234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65" name="Text Placeholder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273608" y="3481754"/>
            <a:ext cx="223073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9B35A5C4-0C51-43CD-B2FA-4E5783E783E2}" type="datetime'''''''''2''''''''''6'''''''''''''''''''''''''''''''''''">
              <a:rPr lang="en-US" altLang="en-US" sz="1234" b="1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26</a:t>
            </a:fld>
            <a:endParaRPr lang="en-US" sz="1234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34" name="Text Placeholder 10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7303310" y="3279783"/>
            <a:ext cx="346668" cy="168812"/>
          </a:xfrm>
          <a:prstGeom prst="rect">
            <a:avLst/>
          </a:prstGeom>
          <a:solidFill>
            <a:srgbClr val="3F8CE2"/>
          </a:solidFill>
        </p:spPr>
        <p:txBody>
          <a:bodyPr vert="horz" wrap="none" lIns="24116" tIns="0" rIns="24116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63CF3348-F3EC-4A9B-B5AC-76F0C97CF64E}" type="datetime'''''''''''''''''''''''1''''''''''''''''''''''''''''''97'">
              <a:rPr lang="en-GB" altLang="en-US" sz="1234">
                <a:solidFill>
                  <a:srgbClr val="DDDDDD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197</a:t>
            </a:fld>
            <a:endParaRPr lang="en-GB" altLang="zh-CN" sz="1234" dirty="0">
              <a:solidFill>
                <a:srgbClr val="DDDDDD"/>
              </a:solidFill>
              <a:latin typeface="Verdana"/>
              <a:sym typeface="+mn-lt"/>
            </a:endParaRPr>
          </a:p>
        </p:txBody>
      </p:sp>
      <p:sp>
        <p:nvSpPr>
          <p:cNvPr id="128" name="Text Placeholder 10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296341" y="3677697"/>
            <a:ext cx="247189" cy="168812"/>
          </a:xfrm>
          <a:prstGeom prst="rect">
            <a:avLst/>
          </a:prstGeom>
          <a:solidFill>
            <a:srgbClr val="3F8CE2"/>
          </a:solidFill>
        </p:spPr>
        <p:txBody>
          <a:bodyPr vert="horz" wrap="none" lIns="24116" tIns="0" rIns="24116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1ACBAFDB-0155-44F0-9086-EF395F4B3EEB}" type="datetime'''''''''''''1''''''''''7'''''''''''">
              <a:rPr lang="en-GB" altLang="en-US" sz="1234">
                <a:solidFill>
                  <a:srgbClr val="DDDDDD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17</a:t>
            </a:fld>
            <a:endParaRPr lang="en-GB" altLang="zh-CN" sz="1234" dirty="0">
              <a:solidFill>
                <a:srgbClr val="DDDDDD"/>
              </a:solidFill>
              <a:latin typeface="Verdana"/>
              <a:sym typeface="+mn-lt"/>
            </a:endParaRPr>
          </a:p>
        </p:txBody>
      </p:sp>
      <p:sp>
        <p:nvSpPr>
          <p:cNvPr id="133" name="Text Placeholder 10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796874" y="3347609"/>
            <a:ext cx="346668" cy="168812"/>
          </a:xfrm>
          <a:prstGeom prst="rect">
            <a:avLst/>
          </a:prstGeom>
          <a:solidFill>
            <a:srgbClr val="3F8CE2"/>
          </a:solidFill>
        </p:spPr>
        <p:txBody>
          <a:bodyPr vert="horz" wrap="none" lIns="24116" tIns="0" rIns="24116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C4FA4748-8A31-4282-86D3-E57212BC4A15}" type="datetime'''''''''1''''''''''6''''''''''''''''''''''''''''''''''''''''5'">
              <a:rPr lang="en-GB" altLang="en-US" sz="1234">
                <a:solidFill>
                  <a:srgbClr val="DDDDDD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165</a:t>
            </a:fld>
            <a:endParaRPr lang="en-GB" altLang="zh-CN" sz="1234" dirty="0">
              <a:solidFill>
                <a:srgbClr val="DDDDDD"/>
              </a:solidFill>
              <a:latin typeface="Verdana"/>
              <a:sym typeface="+mn-lt"/>
            </a:endParaRPr>
          </a:p>
        </p:txBody>
      </p:sp>
      <p:sp>
        <p:nvSpPr>
          <p:cNvPr id="135" name="Text Placeholder 10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7809747" y="3225522"/>
            <a:ext cx="346668" cy="168812"/>
          </a:xfrm>
          <a:prstGeom prst="rect">
            <a:avLst/>
          </a:prstGeom>
          <a:solidFill>
            <a:srgbClr val="3F8CE2"/>
          </a:solidFill>
        </p:spPr>
        <p:txBody>
          <a:bodyPr vert="horz" wrap="none" lIns="24116" tIns="0" rIns="24116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0BA5F6A0-9779-4EF1-82FD-B160E08CE35B}" type="datetime'''''''''''''''2''''''''''''''''''''2''''''''''''''''1'''''">
              <a:rPr lang="en-GB" altLang="en-US" sz="1234">
                <a:solidFill>
                  <a:srgbClr val="DDDDDD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221</a:t>
            </a:fld>
            <a:endParaRPr lang="en-GB" altLang="zh-CN" sz="1234" dirty="0">
              <a:solidFill>
                <a:srgbClr val="DDDDDD"/>
              </a:solidFill>
              <a:latin typeface="Verdana"/>
              <a:sym typeface="+mn-lt"/>
            </a:endParaRPr>
          </a:p>
        </p:txBody>
      </p:sp>
      <p:sp>
        <p:nvSpPr>
          <p:cNvPr id="126" name="Text Placeholder 10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8831665" y="3162217"/>
            <a:ext cx="346668" cy="168812"/>
          </a:xfrm>
          <a:prstGeom prst="rect">
            <a:avLst/>
          </a:prstGeom>
          <a:solidFill>
            <a:srgbClr val="3F8CE2"/>
          </a:solidFill>
        </p:spPr>
        <p:txBody>
          <a:bodyPr vert="horz" wrap="none" lIns="24116" tIns="0" rIns="24116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4B24CFD0-E599-42AB-B878-043FA7148E2E}" type="datetime'''2''''''''''''''''''''''''''''4''''9'''''''''">
              <a:rPr lang="en-GB" altLang="en-US" sz="1234">
                <a:solidFill>
                  <a:srgbClr val="DDDDDD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249</a:t>
            </a:fld>
            <a:endParaRPr lang="en-GB" altLang="zh-CN" sz="1234" dirty="0">
              <a:solidFill>
                <a:srgbClr val="DDDDDD"/>
              </a:solidFill>
              <a:latin typeface="Verdana"/>
              <a:sym typeface="+mn-lt"/>
            </a:endParaRPr>
          </a:p>
        </p:txBody>
      </p:sp>
      <p:sp>
        <p:nvSpPr>
          <p:cNvPr id="118" name="Text Placeholder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8810563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9EAA0B8D-C934-4F55-BF4A-F626CE111282}" type="datetime'F''''''''2''''''''''''''''''''03''''''''''''''''''''''0''''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F2030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99" name="Text Placeholder 10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8837694" y="1769515"/>
            <a:ext cx="334610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3E483FA3-6E9E-45AB-AB07-87BB76AD8A7E}" type="datetime'''4''1''''''''''''''''''5'''''''''''">
              <a:rPr lang="en-GB" altLang="en-US" sz="1234" b="1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415</a:t>
            </a:fld>
            <a:endParaRPr lang="en-GB" altLang="zh-CN" sz="1234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98" name="Text Placeholder 10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8326736" y="1832820"/>
            <a:ext cx="334610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7F86A762-9E43-4301-8877-120B8E355D31}" type="datetime'''''4''''''0''''''''''''''0'''''''''''''''''''''''''''''">
              <a:rPr lang="en-GB" altLang="en-US" sz="1234" b="1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400</a:t>
            </a:fld>
            <a:endParaRPr lang="en-GB" altLang="zh-CN" sz="1234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363" name="Text Placeholder 10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8831665" y="2244300"/>
            <a:ext cx="346668" cy="168812"/>
          </a:xfrm>
          <a:prstGeom prst="rect">
            <a:avLst/>
          </a:prstGeom>
          <a:solidFill>
            <a:srgbClr val="9EC9F3"/>
          </a:solidFill>
        </p:spPr>
        <p:txBody>
          <a:bodyPr vert="horz" wrap="none" lIns="24116" tIns="0" rIns="24116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B39567F4-9CBC-44F8-99E1-91A0D0331952}" type="datetime'16''''''''''''''''''''''''''''''6'''''''''''''">
              <a:rPr lang="en-GB" altLang="en-US" sz="1234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166</a:t>
            </a:fld>
            <a:endParaRPr lang="en-GB" altLang="zh-CN" sz="1234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117" name="Text Placeholder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299605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76442E0F-DE98-41C6-8AD0-213E7ACB43BD}" type="datetime'''''''F''''''''''''''''''''''''20''''''29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F2029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62" name="Text Placeholder 10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7809747" y="2398040"/>
            <a:ext cx="346668" cy="168812"/>
          </a:xfrm>
          <a:prstGeom prst="rect">
            <a:avLst/>
          </a:prstGeom>
          <a:solidFill>
            <a:srgbClr val="9EC9F3"/>
          </a:solidFill>
        </p:spPr>
        <p:txBody>
          <a:bodyPr vert="horz" wrap="none" lIns="24116" tIns="0" rIns="24116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1676F670-9565-413C-B1C5-31686F3B0379}" type="datetime'''''''''''1''''''''''''''''''''''''''5''''''4'''''''''">
              <a:rPr lang="en-GB" altLang="en-US" sz="1234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154</a:t>
            </a:fld>
            <a:endParaRPr lang="en-GB" altLang="zh-CN" sz="1234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95" name="Text Placeholder 10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802903" y="2275952"/>
            <a:ext cx="334610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E28745D3-31B9-42A2-AB20-F9B383A31EE8}" type="datetime'''''''''''3''''''''''''''''''''''''0''''''''0'''''''''''">
              <a:rPr lang="en-GB" altLang="en-US" sz="1234" b="1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300</a:t>
            </a:fld>
            <a:endParaRPr lang="en-GB" altLang="zh-CN" sz="1234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66" name="Text Placeholder 10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5780985" y="2719085"/>
            <a:ext cx="334610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1814DF96-5452-42B6-A20F-B0503B050407}" type="datetime'''''''''''''''''''''''2''''''''''''''''''''''''00'''''">
              <a:rPr lang="en-GB" altLang="en-US" sz="1234" b="1">
                <a:solidFill>
                  <a:prstClr val="black"/>
                </a:solidFill>
                <a:latin typeface="Verdana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200</a:t>
            </a:fld>
            <a:endParaRPr lang="en-GB" altLang="zh-CN" sz="1234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61" name="Text Placeholder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2784566" y="3460653"/>
            <a:ext cx="223073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FC890FF3-781C-41CF-BF15-8482CB7D9C39}" type="datetime'''''''''''''''''''''''''''''3''''''''''''2'''''''''">
              <a:rPr lang="en-US" altLang="en-US" sz="1234" b="1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32</a:t>
            </a:fld>
            <a:endParaRPr lang="en-US" sz="1234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97" name="Text Placeholder 10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7815776" y="1950386"/>
            <a:ext cx="334610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D4D78FC7-8436-4C27-B651-4B0C499F990F}" type="datetime'''''''''''''''''''''''''''''''''''''''''''''''''''37''5'''''">
              <a:rPr lang="en-GB" altLang="en-US" sz="1234" b="1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375</a:t>
            </a:fld>
            <a:endParaRPr lang="en-GB" altLang="zh-CN" sz="1234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113" name="Text Placeholder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264814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13FC75C5-7592-424C-9C92-45383DCEA5F3}" type="datetime'''''''''F''''2025''''''''''''''''''''''''''''''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F2025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94" name="Text Placeholder 10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6291944" y="2502040"/>
            <a:ext cx="334610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532F2DB0-5B7A-41BC-8CEE-4F7B6375703F}" type="datetime'''''''''''''''2''''5''''''''''''''''''''''0'''''''">
              <a:rPr lang="en-GB" altLang="en-US" sz="1234" b="1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250</a:t>
            </a:fld>
            <a:endParaRPr lang="en-GB" altLang="zh-CN" sz="1234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116" name="Text Placeholder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788646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FC483A10-A745-4AC5-BB9B-BD2BA178CFEE}" type="datetime'''''''''''''F''''''''''''''''2''''02''8''''''''''''''''''''''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F2028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61" name="Text Placeholder 10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7303310" y="2529171"/>
            <a:ext cx="346668" cy="168812"/>
          </a:xfrm>
          <a:prstGeom prst="rect">
            <a:avLst/>
          </a:prstGeom>
          <a:solidFill>
            <a:srgbClr val="9EC9F3"/>
          </a:solidFill>
        </p:spPr>
        <p:txBody>
          <a:bodyPr vert="horz" wrap="none" lIns="24116" tIns="0" rIns="24116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7D5E5D76-EF92-4A79-AFE3-E40789C14199}" type="datetime'''''''''''''''1''''''4''''''''''''''3'''''''">
              <a:rPr lang="en-GB" altLang="en-US" sz="1234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143</a:t>
            </a:fld>
            <a:endParaRPr lang="en-GB" altLang="zh-CN" sz="1234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360" name="Text Placeholder 10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6796874" y="2682911"/>
            <a:ext cx="346668" cy="168812"/>
          </a:xfrm>
          <a:prstGeom prst="rect">
            <a:avLst/>
          </a:prstGeom>
          <a:solidFill>
            <a:srgbClr val="9EC9F3"/>
          </a:solidFill>
        </p:spPr>
        <p:txBody>
          <a:bodyPr vert="horz" wrap="none" lIns="24116" tIns="0" rIns="24116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6F8AC562-AEF1-4F55-BD72-3CF57A07298E}" type="datetime'''1''''''''''''''''''''''''''''''''''3''''5'''''''''">
              <a:rPr lang="en-GB" altLang="en-US" sz="1234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135</a:t>
            </a:fld>
            <a:endParaRPr lang="en-GB" altLang="zh-CN" sz="1234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112" name="Text Placeholder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753855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7F031C2A-2A23-4071-BA85-9F7C3F00295D}" type="datetime'''''''''''''''''''''''''''''''''''''''F''2''''''''''''''024''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F2024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15" name="Text Placeholder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282209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19F902EE-8066-4027-AB82-629ED4466FA3}" type="datetime'''''''F''''2''''''''''''''0''''''''''2''''''7''''''''''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F2027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14" name="Text Placeholder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6775772" y="3917351"/>
            <a:ext cx="388871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lang="en-US" sz="2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lang="en-US" sz="2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lang="en-US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 Narrow" pitchFamily="34" charset="0"/>
              <a:buNone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223">
              <a:spcBef>
                <a:spcPct val="0"/>
              </a:spcBef>
            </a:pPr>
            <a:fld id="{9C796D52-21E3-4C86-A253-1B4265462396}" type="datetime'''''''''''''''''''''''''F''''''''''2''''''''02''6'''''''''''">
              <a:rPr lang="en-US" altLang="en-US" sz="949">
                <a:solidFill>
                  <a:prstClr val="black"/>
                </a:solidFill>
                <a:latin typeface="Verdana"/>
              </a:rPr>
              <a:pPr algn="ctr" defTabSz="868223">
                <a:spcBef>
                  <a:spcPct val="0"/>
                </a:spcBef>
              </a:pPr>
              <a:t>F2026</a:t>
            </a:fld>
            <a:endParaRPr lang="en-US" sz="94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96" name="Text Placeholder 10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7309339" y="2104125"/>
            <a:ext cx="334610" cy="1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0C8C3FF7-AA2B-4BAE-B782-A3AC9FF21868}" type="datetime'''''''''''''''''''''''''''''''''''''''''''''''''340'''''''''''">
              <a:rPr lang="en-GB" altLang="en-US" sz="1234" b="1">
                <a:solidFill>
                  <a:prstClr val="black"/>
                </a:solidFill>
                <a:latin typeface="Verdana"/>
                <a:sym typeface="+mn-lt"/>
              </a:rPr>
              <a:pPr marL="0" indent="0" algn="ctr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340</a:t>
            </a:fld>
            <a:endParaRPr lang="en-GB" altLang="zh-CN" sz="1234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358705" y="4390035"/>
            <a:ext cx="738596" cy="230498"/>
          </a:xfrm>
          <a:prstGeom prst="rect">
            <a:avLst/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>
            <a:noAutofit/>
          </a:bodyPr>
          <a:lstStyle/>
          <a:p>
            <a:pPr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Total BE </a:t>
            </a:r>
            <a:br>
              <a:rPr lang="en-US" sz="1044" b="1" dirty="0">
                <a:solidFill>
                  <a:prstClr val="black"/>
                </a:solidFill>
                <a:latin typeface="Verdana"/>
              </a:rPr>
            </a:br>
            <a:r>
              <a:rPr lang="en-US" sz="1044" b="1" dirty="0">
                <a:solidFill>
                  <a:prstClr val="black"/>
                </a:solidFill>
                <a:latin typeface="Verdana"/>
              </a:rPr>
              <a:t>car sales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358706" y="4773873"/>
            <a:ext cx="707104" cy="243704"/>
          </a:xfrm>
          <a:prstGeom prst="rect">
            <a:avLst/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>
            <a:noAutofit/>
          </a:bodyPr>
          <a:lstStyle/>
          <a:p>
            <a:pPr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PHEV (%)</a:t>
            </a:r>
          </a:p>
        </p:txBody>
      </p:sp>
      <p:sp>
        <p:nvSpPr>
          <p:cNvPr id="84" name="Rectangle: Rounded Corners 83"/>
          <p:cNvSpPr/>
          <p:nvPr/>
        </p:nvSpPr>
        <p:spPr>
          <a:xfrm>
            <a:off x="2158690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545</a:t>
            </a:r>
          </a:p>
        </p:txBody>
      </p:sp>
      <p:sp>
        <p:nvSpPr>
          <p:cNvPr id="89" name="Rectangle: Rounded Corners 88"/>
          <p:cNvSpPr/>
          <p:nvPr/>
        </p:nvSpPr>
        <p:spPr>
          <a:xfrm>
            <a:off x="2112578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4,3%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9428206" y="1748990"/>
            <a:ext cx="532197" cy="289182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defTabSz="868223">
              <a:lnSpc>
                <a:spcPct val="90000"/>
              </a:lnSpc>
              <a:spcBef>
                <a:spcPts val="380"/>
              </a:spcBef>
              <a:buClr>
                <a:srgbClr val="000000"/>
              </a:buClr>
              <a:buSzPct val="100000"/>
            </a:pPr>
            <a:r>
              <a:rPr lang="en-US" sz="1044" b="1" dirty="0">
                <a:solidFill>
                  <a:prstClr val="black"/>
                </a:solidFill>
                <a:latin typeface="Verdana"/>
                <a:cs typeface="Arial Narrow" pitchFamily="34" charset="0"/>
              </a:rPr>
              <a:t>CAGR</a:t>
            </a:r>
            <a:br>
              <a:rPr lang="en-US" sz="1044" b="1" dirty="0">
                <a:solidFill>
                  <a:prstClr val="black"/>
                </a:solidFill>
                <a:latin typeface="Verdana"/>
                <a:cs typeface="Arial Narrow" pitchFamily="34" charset="0"/>
              </a:rPr>
            </a:br>
            <a:r>
              <a:rPr lang="en-US" sz="1044" b="1" dirty="0">
                <a:solidFill>
                  <a:prstClr val="black"/>
                </a:solidFill>
                <a:latin typeface="Verdana"/>
                <a:cs typeface="Arial Narrow" pitchFamily="34" charset="0"/>
              </a:rPr>
              <a:t>'17-'25</a:t>
            </a:r>
          </a:p>
        </p:txBody>
      </p:sp>
      <p:sp>
        <p:nvSpPr>
          <p:cNvPr id="306" name="Rounded Rectangle 47"/>
          <p:cNvSpPr>
            <a:spLocks/>
          </p:cNvSpPr>
          <p:nvPr/>
        </p:nvSpPr>
        <p:spPr>
          <a:xfrm>
            <a:off x="9436977" y="2266744"/>
            <a:ext cx="538713" cy="265471"/>
          </a:xfrm>
          <a:prstGeom prst="roundRect">
            <a:avLst>
              <a:gd name="adj" fmla="val 50000"/>
            </a:avLst>
          </a:prstGeom>
          <a:solidFill>
            <a:srgbClr val="9EC9F3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8223">
              <a:lnSpc>
                <a:spcPct val="93000"/>
              </a:lnSpc>
            </a:pPr>
            <a:r>
              <a:rPr lang="en-US" sz="1044" dirty="0">
                <a:solidFill>
                  <a:prstClr val="black"/>
                </a:solidFill>
                <a:latin typeface="Verdana"/>
                <a:cs typeface="Arial" pitchFamily="34" charset="0"/>
              </a:rPr>
              <a:t>23%</a:t>
            </a:r>
          </a:p>
        </p:txBody>
      </p:sp>
      <p:sp>
        <p:nvSpPr>
          <p:cNvPr id="307" name="Rounded Rectangle 48"/>
          <p:cNvSpPr>
            <a:spLocks/>
          </p:cNvSpPr>
          <p:nvPr/>
        </p:nvSpPr>
        <p:spPr>
          <a:xfrm>
            <a:off x="9436977" y="3095161"/>
            <a:ext cx="538713" cy="265471"/>
          </a:xfrm>
          <a:prstGeom prst="roundRect">
            <a:avLst>
              <a:gd name="adj" fmla="val 50000"/>
            </a:avLst>
          </a:prstGeom>
          <a:solidFill>
            <a:srgbClr val="3F8CE2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8223">
              <a:lnSpc>
                <a:spcPct val="93000"/>
              </a:lnSpc>
            </a:pPr>
            <a:r>
              <a:rPr lang="en-US" sz="1044" dirty="0">
                <a:solidFill>
                  <a:srgbClr val="FFFFFF"/>
                </a:solidFill>
                <a:latin typeface="Verdana"/>
                <a:cs typeface="Arial" pitchFamily="34" charset="0"/>
              </a:rPr>
              <a:t>63%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10107554" y="1744771"/>
            <a:ext cx="532197" cy="289182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defTabSz="868223">
              <a:lnSpc>
                <a:spcPct val="90000"/>
              </a:lnSpc>
              <a:spcBef>
                <a:spcPts val="380"/>
              </a:spcBef>
              <a:buClr>
                <a:srgbClr val="000000"/>
              </a:buClr>
              <a:buSzPct val="100000"/>
            </a:pPr>
            <a:r>
              <a:rPr lang="en-US" sz="1044" b="1" dirty="0">
                <a:solidFill>
                  <a:prstClr val="black"/>
                </a:solidFill>
                <a:latin typeface="Verdana"/>
                <a:cs typeface="Arial Narrow" pitchFamily="34" charset="0"/>
              </a:rPr>
              <a:t>CAGR</a:t>
            </a:r>
            <a:br>
              <a:rPr lang="en-US" sz="1044" b="1" dirty="0">
                <a:solidFill>
                  <a:prstClr val="black"/>
                </a:solidFill>
                <a:latin typeface="Verdana"/>
                <a:cs typeface="Arial Narrow" pitchFamily="34" charset="0"/>
              </a:rPr>
            </a:br>
            <a:r>
              <a:rPr lang="en-US" sz="1044" b="1" dirty="0">
                <a:solidFill>
                  <a:prstClr val="black"/>
                </a:solidFill>
                <a:latin typeface="Verdana"/>
                <a:cs typeface="Arial Narrow" pitchFamily="34" charset="0"/>
              </a:rPr>
              <a:t>'25-'30</a:t>
            </a:r>
          </a:p>
        </p:txBody>
      </p:sp>
      <p:sp>
        <p:nvSpPr>
          <p:cNvPr id="310" name="Rounded Rectangle 88"/>
          <p:cNvSpPr>
            <a:spLocks/>
          </p:cNvSpPr>
          <p:nvPr/>
        </p:nvSpPr>
        <p:spPr>
          <a:xfrm>
            <a:off x="10116325" y="2266744"/>
            <a:ext cx="538713" cy="265471"/>
          </a:xfrm>
          <a:prstGeom prst="roundRect">
            <a:avLst>
              <a:gd name="adj" fmla="val 50000"/>
            </a:avLst>
          </a:prstGeom>
          <a:solidFill>
            <a:srgbClr val="9EC9F3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8223">
              <a:lnSpc>
                <a:spcPct val="93000"/>
              </a:lnSpc>
            </a:pPr>
            <a:r>
              <a:rPr lang="en-US" sz="1044" dirty="0">
                <a:solidFill>
                  <a:prstClr val="black"/>
                </a:solidFill>
                <a:latin typeface="Verdana"/>
                <a:cs typeface="Arial" pitchFamily="34" charset="0"/>
              </a:rPr>
              <a:t>6%</a:t>
            </a:r>
          </a:p>
        </p:txBody>
      </p:sp>
      <p:sp>
        <p:nvSpPr>
          <p:cNvPr id="311" name="Rounded Rectangle 89"/>
          <p:cNvSpPr>
            <a:spLocks/>
          </p:cNvSpPr>
          <p:nvPr/>
        </p:nvSpPr>
        <p:spPr>
          <a:xfrm>
            <a:off x="10116325" y="3087160"/>
            <a:ext cx="538713" cy="265471"/>
          </a:xfrm>
          <a:prstGeom prst="roundRect">
            <a:avLst>
              <a:gd name="adj" fmla="val 50000"/>
            </a:avLst>
          </a:prstGeom>
          <a:solidFill>
            <a:srgbClr val="3F8CE2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8223">
              <a:lnSpc>
                <a:spcPct val="93000"/>
              </a:lnSpc>
            </a:pPr>
            <a:r>
              <a:rPr lang="en-US" sz="1044" dirty="0">
                <a:solidFill>
                  <a:srgbClr val="FFFFFF"/>
                </a:solidFill>
                <a:latin typeface="Verdana"/>
                <a:cs typeface="Arial" pitchFamily="34" charset="0"/>
              </a:rPr>
              <a:t>15%</a:t>
            </a:r>
          </a:p>
        </p:txBody>
      </p:sp>
      <p:sp>
        <p:nvSpPr>
          <p:cNvPr id="315" name="Rectangle: Rounded Corners 314"/>
          <p:cNvSpPr/>
          <p:nvPr/>
        </p:nvSpPr>
        <p:spPr>
          <a:xfrm>
            <a:off x="4197684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510</a:t>
            </a:r>
          </a:p>
        </p:txBody>
      </p:sp>
      <p:sp>
        <p:nvSpPr>
          <p:cNvPr id="316" name="Rectangle: Rounded Corners 315"/>
          <p:cNvSpPr/>
          <p:nvPr/>
        </p:nvSpPr>
        <p:spPr>
          <a:xfrm>
            <a:off x="4151572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11.7%</a:t>
            </a:r>
          </a:p>
        </p:txBody>
      </p:sp>
      <p:sp>
        <p:nvSpPr>
          <p:cNvPr id="318" name="Rectangle: Rounded Corners 317"/>
          <p:cNvSpPr/>
          <p:nvPr/>
        </p:nvSpPr>
        <p:spPr>
          <a:xfrm>
            <a:off x="2668438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530</a:t>
            </a:r>
          </a:p>
        </p:txBody>
      </p:sp>
      <p:sp>
        <p:nvSpPr>
          <p:cNvPr id="319" name="Rectangle: Rounded Corners 318"/>
          <p:cNvSpPr/>
          <p:nvPr/>
        </p:nvSpPr>
        <p:spPr>
          <a:xfrm>
            <a:off x="2622326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5.3%</a:t>
            </a:r>
          </a:p>
        </p:txBody>
      </p:sp>
      <p:sp>
        <p:nvSpPr>
          <p:cNvPr id="321" name="Rectangle: Rounded Corners 320"/>
          <p:cNvSpPr/>
          <p:nvPr/>
        </p:nvSpPr>
        <p:spPr>
          <a:xfrm>
            <a:off x="3178187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510</a:t>
            </a:r>
          </a:p>
        </p:txBody>
      </p:sp>
      <p:sp>
        <p:nvSpPr>
          <p:cNvPr id="322" name="Rectangle: Rounded Corners 321"/>
          <p:cNvSpPr/>
          <p:nvPr/>
        </p:nvSpPr>
        <p:spPr>
          <a:xfrm>
            <a:off x="3132075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6.6%</a:t>
            </a:r>
          </a:p>
        </p:txBody>
      </p:sp>
      <p:sp>
        <p:nvSpPr>
          <p:cNvPr id="324" name="Rectangle: Rounded Corners 323"/>
          <p:cNvSpPr/>
          <p:nvPr/>
        </p:nvSpPr>
        <p:spPr>
          <a:xfrm>
            <a:off x="3687936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510</a:t>
            </a:r>
          </a:p>
        </p:txBody>
      </p:sp>
      <p:sp>
        <p:nvSpPr>
          <p:cNvPr id="325" name="Rectangle: Rounded Corners 324"/>
          <p:cNvSpPr/>
          <p:nvPr/>
        </p:nvSpPr>
        <p:spPr>
          <a:xfrm>
            <a:off x="3641824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8.9%</a:t>
            </a:r>
          </a:p>
        </p:txBody>
      </p:sp>
      <p:sp>
        <p:nvSpPr>
          <p:cNvPr id="327" name="Rectangle: Rounded Corners 326"/>
          <p:cNvSpPr/>
          <p:nvPr/>
        </p:nvSpPr>
        <p:spPr>
          <a:xfrm>
            <a:off x="4707433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510</a:t>
            </a:r>
          </a:p>
        </p:txBody>
      </p:sp>
      <p:sp>
        <p:nvSpPr>
          <p:cNvPr id="328" name="Rectangle: Rounded Corners 327"/>
          <p:cNvSpPr/>
          <p:nvPr/>
        </p:nvSpPr>
        <p:spPr>
          <a:xfrm>
            <a:off x="4661321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15.8%</a:t>
            </a:r>
          </a:p>
        </p:txBody>
      </p:sp>
      <p:sp>
        <p:nvSpPr>
          <p:cNvPr id="330" name="Rectangle: Rounded Corners 329"/>
          <p:cNvSpPr/>
          <p:nvPr/>
        </p:nvSpPr>
        <p:spPr>
          <a:xfrm>
            <a:off x="5217181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500</a:t>
            </a:r>
          </a:p>
        </p:txBody>
      </p:sp>
      <p:sp>
        <p:nvSpPr>
          <p:cNvPr id="331" name="Rectangle: Rounded Corners 330"/>
          <p:cNvSpPr/>
          <p:nvPr/>
        </p:nvSpPr>
        <p:spPr>
          <a:xfrm>
            <a:off x="5171069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19.5%</a:t>
            </a:r>
          </a:p>
        </p:txBody>
      </p:sp>
      <p:sp>
        <p:nvSpPr>
          <p:cNvPr id="333" name="Rectangle: Rounded Corners 332"/>
          <p:cNvSpPr/>
          <p:nvPr/>
        </p:nvSpPr>
        <p:spPr>
          <a:xfrm>
            <a:off x="5726930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500</a:t>
            </a:r>
          </a:p>
        </p:txBody>
      </p:sp>
      <p:sp>
        <p:nvSpPr>
          <p:cNvPr id="334" name="Rectangle: Rounded Corners 333"/>
          <p:cNvSpPr/>
          <p:nvPr/>
        </p:nvSpPr>
        <p:spPr>
          <a:xfrm>
            <a:off x="5680818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22%</a:t>
            </a:r>
          </a:p>
        </p:txBody>
      </p:sp>
      <p:sp>
        <p:nvSpPr>
          <p:cNvPr id="336" name="Rectangle: Rounded Corners 335"/>
          <p:cNvSpPr/>
          <p:nvPr/>
        </p:nvSpPr>
        <p:spPr>
          <a:xfrm>
            <a:off x="6236679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500</a:t>
            </a:r>
          </a:p>
        </p:txBody>
      </p:sp>
      <p:sp>
        <p:nvSpPr>
          <p:cNvPr id="337" name="Rectangle: Rounded Corners 336"/>
          <p:cNvSpPr/>
          <p:nvPr/>
        </p:nvSpPr>
        <p:spPr>
          <a:xfrm>
            <a:off x="6190567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25%</a:t>
            </a:r>
          </a:p>
        </p:txBody>
      </p:sp>
      <p:sp>
        <p:nvSpPr>
          <p:cNvPr id="339" name="Rectangle: Rounded Corners 338"/>
          <p:cNvSpPr/>
          <p:nvPr/>
        </p:nvSpPr>
        <p:spPr>
          <a:xfrm>
            <a:off x="6746427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500</a:t>
            </a:r>
          </a:p>
        </p:txBody>
      </p:sp>
      <p:sp>
        <p:nvSpPr>
          <p:cNvPr id="340" name="Rectangle: Rounded Corners 339"/>
          <p:cNvSpPr/>
          <p:nvPr/>
        </p:nvSpPr>
        <p:spPr>
          <a:xfrm>
            <a:off x="6700315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27%</a:t>
            </a:r>
          </a:p>
        </p:txBody>
      </p:sp>
      <p:sp>
        <p:nvSpPr>
          <p:cNvPr id="342" name="Rectangle: Rounded Corners 341"/>
          <p:cNvSpPr/>
          <p:nvPr/>
        </p:nvSpPr>
        <p:spPr>
          <a:xfrm>
            <a:off x="7256176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500</a:t>
            </a:r>
          </a:p>
        </p:txBody>
      </p:sp>
      <p:sp>
        <p:nvSpPr>
          <p:cNvPr id="343" name="Rectangle: Rounded Corners 342"/>
          <p:cNvSpPr/>
          <p:nvPr/>
        </p:nvSpPr>
        <p:spPr>
          <a:xfrm>
            <a:off x="7210064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28.6%</a:t>
            </a:r>
          </a:p>
        </p:txBody>
      </p:sp>
      <p:sp>
        <p:nvSpPr>
          <p:cNvPr id="345" name="Rectangle: Rounded Corners 344"/>
          <p:cNvSpPr/>
          <p:nvPr/>
        </p:nvSpPr>
        <p:spPr>
          <a:xfrm>
            <a:off x="7765924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500</a:t>
            </a:r>
          </a:p>
        </p:txBody>
      </p:sp>
      <p:sp>
        <p:nvSpPr>
          <p:cNvPr id="346" name="Rectangle: Rounded Corners 345"/>
          <p:cNvSpPr/>
          <p:nvPr/>
        </p:nvSpPr>
        <p:spPr>
          <a:xfrm>
            <a:off x="7719812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30.8%</a:t>
            </a:r>
          </a:p>
        </p:txBody>
      </p:sp>
      <p:sp>
        <p:nvSpPr>
          <p:cNvPr id="348" name="Rectangle: Rounded Corners 347"/>
          <p:cNvSpPr/>
          <p:nvPr/>
        </p:nvSpPr>
        <p:spPr>
          <a:xfrm>
            <a:off x="8275673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500</a:t>
            </a:r>
          </a:p>
        </p:txBody>
      </p:sp>
      <p:sp>
        <p:nvSpPr>
          <p:cNvPr id="349" name="Rectangle: Rounded Corners 348"/>
          <p:cNvSpPr/>
          <p:nvPr/>
        </p:nvSpPr>
        <p:spPr>
          <a:xfrm>
            <a:off x="8229561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32%</a:t>
            </a:r>
          </a:p>
        </p:txBody>
      </p:sp>
      <p:sp>
        <p:nvSpPr>
          <p:cNvPr id="351" name="Rectangle: Rounded Corners 350"/>
          <p:cNvSpPr/>
          <p:nvPr/>
        </p:nvSpPr>
        <p:spPr>
          <a:xfrm>
            <a:off x="8785418" y="4317785"/>
            <a:ext cx="439160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500</a:t>
            </a:r>
          </a:p>
        </p:txBody>
      </p:sp>
      <p:sp>
        <p:nvSpPr>
          <p:cNvPr id="352" name="Rectangle: Rounded Corners 351"/>
          <p:cNvSpPr/>
          <p:nvPr/>
        </p:nvSpPr>
        <p:spPr>
          <a:xfrm>
            <a:off x="8739306" y="4760917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33.2%</a:t>
            </a:r>
          </a:p>
        </p:txBody>
      </p:sp>
      <p:cxnSp>
        <p:nvCxnSpPr>
          <p:cNvPr id="370" name="LeanLine Vertical 635138274914804550"/>
          <p:cNvCxnSpPr>
            <a:cxnSpLocks/>
          </p:cNvCxnSpPr>
          <p:nvPr/>
        </p:nvCxnSpPr>
        <p:spPr>
          <a:xfrm flipH="1">
            <a:off x="2624767" y="1309591"/>
            <a:ext cx="0" cy="3964905"/>
          </a:xfrm>
          <a:prstGeom prst="line">
            <a:avLst/>
          </a:prstGeom>
          <a:ln w="15875" cmpd="sng">
            <a:solidFill>
              <a:schemeClr val="accent4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Rectangle 380"/>
          <p:cNvSpPr/>
          <p:nvPr>
            <p:custDataLst>
              <p:tags r:id="rId46"/>
            </p:custDataLst>
          </p:nvPr>
        </p:nvSpPr>
        <p:spPr bwMode="auto">
          <a:xfrm>
            <a:off x="10133931" y="3617407"/>
            <a:ext cx="170320" cy="126609"/>
          </a:xfrm>
          <a:prstGeom prst="rect">
            <a:avLst/>
          </a:prstGeom>
          <a:solidFill>
            <a:srgbClr val="3F8CE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8223"/>
            <a:endParaRPr lang="en-GB" sz="189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80" name="Rectangle 379"/>
          <p:cNvSpPr/>
          <p:nvPr>
            <p:custDataLst>
              <p:tags r:id="rId47"/>
            </p:custDataLst>
          </p:nvPr>
        </p:nvSpPr>
        <p:spPr bwMode="auto">
          <a:xfrm>
            <a:off x="9496363" y="3617407"/>
            <a:ext cx="170320" cy="126609"/>
          </a:xfrm>
          <a:prstGeom prst="rect">
            <a:avLst/>
          </a:prstGeom>
          <a:solidFill>
            <a:srgbClr val="9EC9F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8223"/>
            <a:endParaRPr lang="en-GB" sz="1899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8" name="Text Placeholder 10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9714915" y="3612886"/>
            <a:ext cx="322552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89BE3A87-02E9-4948-A407-A31E06576FE1}" type="datetime'''''''''P''''''''''''''''''''''HE''V'''''''''''''''''''">
              <a:rPr lang="en-GB" altLang="en-US" sz="949">
                <a:solidFill>
                  <a:prstClr val="black"/>
                </a:solidFill>
                <a:latin typeface="Verdana"/>
                <a:sym typeface="+mn-lt"/>
              </a:rPr>
              <a:pPr marL="0" indent="0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PHEV</a:t>
            </a:fld>
            <a:endParaRPr lang="en-GB" altLang="zh-CN" sz="949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377" name="Text Placeholder 10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10352483" y="3612886"/>
            <a:ext cx="242668" cy="1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31531">
              <a:lnSpc>
                <a:spcPct val="90000"/>
              </a:lnSpc>
              <a:spcBef>
                <a:spcPct val="0"/>
              </a:spcBef>
              <a:buClr>
                <a:prstClr val="black"/>
              </a:buClr>
              <a:buNone/>
            </a:pPr>
            <a:fld id="{78549272-D799-4D7C-A71F-1DD180AAD0FD}" type="datetime'''''''B''''E''''''''''V'''''''''''''''''''''''''">
              <a:rPr lang="en-GB" altLang="en-US" sz="949">
                <a:solidFill>
                  <a:prstClr val="black"/>
                </a:solidFill>
                <a:latin typeface="Verdana"/>
                <a:sym typeface="+mn-lt"/>
              </a:rPr>
              <a:pPr marL="0" indent="0" defTabSz="931531">
                <a:lnSpc>
                  <a:spcPct val="90000"/>
                </a:lnSpc>
                <a:spcBef>
                  <a:spcPct val="0"/>
                </a:spcBef>
                <a:buClr>
                  <a:prstClr val="black"/>
                </a:buClr>
                <a:buNone/>
              </a:pPr>
              <a:t>BEV</a:t>
            </a:fld>
            <a:endParaRPr lang="en-GB" altLang="zh-CN" sz="949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cxnSp>
        <p:nvCxnSpPr>
          <p:cNvPr id="383" name="Horizontal Line"/>
          <p:cNvCxnSpPr>
            <a:cxnSpLocks/>
          </p:cNvCxnSpPr>
          <p:nvPr/>
        </p:nvCxnSpPr>
        <p:spPr>
          <a:xfrm>
            <a:off x="1581595" y="1587957"/>
            <a:ext cx="963318" cy="0"/>
          </a:xfrm>
          <a:prstGeom prst="line">
            <a:avLst/>
          </a:prstGeom>
          <a:ln w="22225">
            <a:solidFill>
              <a:schemeClr val="accent4"/>
            </a:solidFill>
            <a:headEnd type="triangle" w="lg" len="lg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ListLeanHorizontalTextTopic0"/>
          <p:cNvSpPr txBox="1">
            <a:spLocks/>
          </p:cNvSpPr>
          <p:nvPr/>
        </p:nvSpPr>
        <p:spPr>
          <a:xfrm>
            <a:off x="1581596" y="1309591"/>
            <a:ext cx="971541" cy="23997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68360" rtlCol="0" anchor="b">
            <a:spAutoFit/>
          </a:bodyPr>
          <a:lstStyle/>
          <a:p>
            <a:pPr algn="r" defTabSz="868223">
              <a:lnSpc>
                <a:spcPct val="90000"/>
              </a:lnSpc>
              <a:spcBef>
                <a:spcPts val="380"/>
              </a:spcBef>
              <a:buSzPct val="100000"/>
            </a:pPr>
            <a:r>
              <a:rPr lang="en-US" sz="1234" b="1" dirty="0">
                <a:solidFill>
                  <a:prstClr val="black"/>
                </a:solidFill>
                <a:latin typeface="Verdana"/>
                <a:cs typeface="Arial Narrow" pitchFamily="34" charset="0"/>
              </a:rPr>
              <a:t>Historical</a:t>
            </a:r>
          </a:p>
        </p:txBody>
      </p:sp>
      <p:cxnSp>
        <p:nvCxnSpPr>
          <p:cNvPr id="385" name="Horizontal Line"/>
          <p:cNvCxnSpPr/>
          <p:nvPr/>
        </p:nvCxnSpPr>
        <p:spPr>
          <a:xfrm>
            <a:off x="2701668" y="1587957"/>
            <a:ext cx="6470636" cy="0"/>
          </a:xfrm>
          <a:prstGeom prst="line">
            <a:avLst/>
          </a:prstGeom>
          <a:ln w="22225">
            <a:solidFill>
              <a:schemeClr val="accent4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ListLeanHorizontalTextTopic0"/>
          <p:cNvSpPr txBox="1"/>
          <p:nvPr/>
        </p:nvSpPr>
        <p:spPr>
          <a:xfrm>
            <a:off x="2688035" y="1309591"/>
            <a:ext cx="1253056" cy="23997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68360" rtlCol="0" anchor="b">
            <a:spAutoFit/>
          </a:bodyPr>
          <a:lstStyle/>
          <a:p>
            <a:pPr defTabSz="868223">
              <a:lnSpc>
                <a:spcPct val="90000"/>
              </a:lnSpc>
              <a:spcBef>
                <a:spcPts val="380"/>
              </a:spcBef>
              <a:buSzPct val="100000"/>
            </a:pPr>
            <a:r>
              <a:rPr lang="en-US" sz="1234" b="1" dirty="0">
                <a:solidFill>
                  <a:prstClr val="black"/>
                </a:solidFill>
                <a:latin typeface="Verdana"/>
                <a:cs typeface="Arial Narrow" pitchFamily="34" charset="0"/>
              </a:rPr>
              <a:t>Forecast</a:t>
            </a:r>
            <a:r>
              <a:rPr lang="en-US" sz="1234" b="1" baseline="30000" dirty="0">
                <a:solidFill>
                  <a:prstClr val="black"/>
                </a:solidFill>
                <a:latin typeface="Verdana"/>
                <a:cs typeface="Arial Narrow" pitchFamily="34" charset="0"/>
              </a:rPr>
              <a:t>1)</a:t>
            </a:r>
          </a:p>
        </p:txBody>
      </p:sp>
      <p:sp>
        <p:nvSpPr>
          <p:cNvPr id="393" name="Rectangle 392"/>
          <p:cNvSpPr/>
          <p:nvPr/>
        </p:nvSpPr>
        <p:spPr>
          <a:xfrm>
            <a:off x="1358705" y="6608475"/>
            <a:ext cx="6707230" cy="23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8223">
              <a:defRPr/>
            </a:pPr>
            <a:r>
              <a:rPr lang="en-US" sz="949" kern="0" dirty="0">
                <a:solidFill>
                  <a:srgbClr val="000000"/>
                </a:solidFill>
                <a:latin typeface="Arial Narrow" charset="0"/>
                <a:sym typeface="+mn-lt"/>
              </a:rPr>
              <a:t>Forecast is based on the assumption that in 2021 sales share of PHEV/BEV will at average share for EU28 to meet CO2 emission targets</a:t>
            </a:r>
            <a:endParaRPr lang="en-GB" sz="1709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1358706" y="5059936"/>
            <a:ext cx="707104" cy="243704"/>
          </a:xfrm>
          <a:prstGeom prst="rect">
            <a:avLst/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>
            <a:noAutofit/>
          </a:bodyPr>
          <a:lstStyle/>
          <a:p>
            <a:pPr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BEV (%)</a:t>
            </a:r>
          </a:p>
        </p:txBody>
      </p:sp>
      <p:sp>
        <p:nvSpPr>
          <p:cNvPr id="397" name="Rectangle: Rounded Corners 396"/>
          <p:cNvSpPr/>
          <p:nvPr/>
        </p:nvSpPr>
        <p:spPr>
          <a:xfrm>
            <a:off x="2109010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0.5%</a:t>
            </a:r>
          </a:p>
        </p:txBody>
      </p:sp>
      <p:sp>
        <p:nvSpPr>
          <p:cNvPr id="398" name="Rectangle: Rounded Corners 397"/>
          <p:cNvSpPr/>
          <p:nvPr/>
        </p:nvSpPr>
        <p:spPr>
          <a:xfrm>
            <a:off x="4148004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3.3%</a:t>
            </a:r>
          </a:p>
        </p:txBody>
      </p:sp>
      <p:sp>
        <p:nvSpPr>
          <p:cNvPr id="399" name="Rectangle: Rounded Corners 398"/>
          <p:cNvSpPr/>
          <p:nvPr/>
        </p:nvSpPr>
        <p:spPr>
          <a:xfrm>
            <a:off x="2618758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0.7%</a:t>
            </a:r>
          </a:p>
        </p:txBody>
      </p:sp>
      <p:sp>
        <p:nvSpPr>
          <p:cNvPr id="400" name="Rectangle: Rounded Corners 399"/>
          <p:cNvSpPr/>
          <p:nvPr/>
        </p:nvSpPr>
        <p:spPr>
          <a:xfrm>
            <a:off x="3128507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1.4%</a:t>
            </a:r>
          </a:p>
        </p:txBody>
      </p:sp>
      <p:sp>
        <p:nvSpPr>
          <p:cNvPr id="401" name="Rectangle: Rounded Corners 400"/>
          <p:cNvSpPr/>
          <p:nvPr/>
        </p:nvSpPr>
        <p:spPr>
          <a:xfrm>
            <a:off x="3638255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2.1%</a:t>
            </a:r>
          </a:p>
        </p:txBody>
      </p:sp>
      <p:sp>
        <p:nvSpPr>
          <p:cNvPr id="402" name="Rectangle: Rounded Corners 401"/>
          <p:cNvSpPr/>
          <p:nvPr/>
        </p:nvSpPr>
        <p:spPr>
          <a:xfrm>
            <a:off x="4657753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6.2%</a:t>
            </a:r>
          </a:p>
        </p:txBody>
      </p:sp>
      <p:sp>
        <p:nvSpPr>
          <p:cNvPr id="403" name="Rectangle: Rounded Corners 402"/>
          <p:cNvSpPr/>
          <p:nvPr/>
        </p:nvSpPr>
        <p:spPr>
          <a:xfrm>
            <a:off x="5167501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10.5%</a:t>
            </a:r>
          </a:p>
        </p:txBody>
      </p:sp>
      <p:sp>
        <p:nvSpPr>
          <p:cNvPr id="404" name="Rectangle: Rounded Corners 403"/>
          <p:cNvSpPr/>
          <p:nvPr/>
        </p:nvSpPr>
        <p:spPr>
          <a:xfrm>
            <a:off x="5677250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18%</a:t>
            </a:r>
          </a:p>
        </p:txBody>
      </p:sp>
      <p:sp>
        <p:nvSpPr>
          <p:cNvPr id="405" name="Rectangle: Rounded Corners 404"/>
          <p:cNvSpPr/>
          <p:nvPr/>
        </p:nvSpPr>
        <p:spPr>
          <a:xfrm>
            <a:off x="6186999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25%</a:t>
            </a:r>
          </a:p>
        </p:txBody>
      </p:sp>
      <p:sp>
        <p:nvSpPr>
          <p:cNvPr id="406" name="Rectangle: Rounded Corners 405"/>
          <p:cNvSpPr/>
          <p:nvPr/>
        </p:nvSpPr>
        <p:spPr>
          <a:xfrm>
            <a:off x="6696747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33%</a:t>
            </a:r>
          </a:p>
        </p:txBody>
      </p:sp>
      <p:sp>
        <p:nvSpPr>
          <p:cNvPr id="407" name="Rectangle: Rounded Corners 406"/>
          <p:cNvSpPr/>
          <p:nvPr/>
        </p:nvSpPr>
        <p:spPr>
          <a:xfrm>
            <a:off x="7206496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39.4%</a:t>
            </a:r>
          </a:p>
        </p:txBody>
      </p:sp>
      <p:sp>
        <p:nvSpPr>
          <p:cNvPr id="408" name="Rectangle: Rounded Corners 407"/>
          <p:cNvSpPr/>
          <p:nvPr/>
        </p:nvSpPr>
        <p:spPr>
          <a:xfrm>
            <a:off x="7716244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44.3%</a:t>
            </a:r>
          </a:p>
        </p:txBody>
      </p:sp>
      <p:sp>
        <p:nvSpPr>
          <p:cNvPr id="409" name="Rectangle: Rounded Corners 408"/>
          <p:cNvSpPr/>
          <p:nvPr/>
        </p:nvSpPr>
        <p:spPr>
          <a:xfrm>
            <a:off x="8225993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48%</a:t>
            </a:r>
          </a:p>
        </p:txBody>
      </p:sp>
      <p:sp>
        <p:nvSpPr>
          <p:cNvPr id="410" name="Rectangle: Rounded Corners 409"/>
          <p:cNvSpPr/>
          <p:nvPr/>
        </p:nvSpPr>
        <p:spPr>
          <a:xfrm>
            <a:off x="8735738" y="5071523"/>
            <a:ext cx="531384" cy="234411"/>
          </a:xfrm>
          <a:prstGeom prst="roundRect">
            <a:avLst>
              <a:gd name="adj" fmla="val 50000"/>
            </a:avLst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>
            <a:noAutofit/>
          </a:bodyPr>
          <a:lstStyle/>
          <a:p>
            <a:pPr algn="ctr"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dirty="0">
                <a:solidFill>
                  <a:prstClr val="black"/>
                </a:solidFill>
                <a:latin typeface="Verdana"/>
              </a:rPr>
              <a:t>49.8%</a:t>
            </a:r>
          </a:p>
        </p:txBody>
      </p:sp>
      <p:pic>
        <p:nvPicPr>
          <p:cNvPr id="416" name="Picture 415" descr="d:\Documents and settings\Marc_Robisch\Desktop\Flaggen_gross\be-lgflag.gif"/>
          <p:cNvPicPr>
            <a:picLocks noChangeArrowheads="1"/>
          </p:cNvPicPr>
          <p:nvPr>
            <p:custDataLst>
              <p:tags r:id="rId50"/>
            </p:custDataLst>
          </p:nvPr>
        </p:nvPicPr>
        <p:blipFill>
          <a:blip r:embed="rId56" cstate="print"/>
          <a:srcRect l="1006" t="1104" r="1102" b="1104"/>
          <a:stretch>
            <a:fillRect/>
          </a:stretch>
        </p:blipFill>
        <p:spPr bwMode="auto">
          <a:xfrm>
            <a:off x="10168598" y="1209973"/>
            <a:ext cx="310625" cy="310625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 prstMaterial="matte">
            <a:bevelT w="323850" h="107950"/>
          </a:sp3d>
        </p:spPr>
      </p:pic>
      <p:sp>
        <p:nvSpPr>
          <p:cNvPr id="8" name="Rectangle 7"/>
          <p:cNvSpPr/>
          <p:nvPr/>
        </p:nvSpPr>
        <p:spPr>
          <a:xfrm>
            <a:off x="1250031" y="5742511"/>
            <a:ext cx="6213330" cy="73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765" indent="-141765" defTabSz="868223" fontAlgn="base"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•"/>
            </a:pPr>
            <a:r>
              <a:rPr lang="en-US" sz="1044" dirty="0">
                <a:solidFill>
                  <a:prstClr val="black"/>
                </a:solidFill>
                <a:latin typeface="Arial Narrow" panose="020B0606020202030204" pitchFamily="34" charset="0"/>
              </a:rPr>
              <a:t>(P)HEV and EV will represent 50% in 2025 and 80% in 2030. A majority will/might be mild hybrids</a:t>
            </a:r>
          </a:p>
          <a:p>
            <a:pPr marL="141765" indent="-141765" defTabSz="868223" fontAlgn="base"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•"/>
            </a:pPr>
            <a:r>
              <a:rPr lang="en-US" sz="1044" dirty="0">
                <a:solidFill>
                  <a:prstClr val="black"/>
                </a:solidFill>
                <a:latin typeface="Arial Narrow" panose="020B0606020202030204" pitchFamily="34" charset="0"/>
              </a:rPr>
              <a:t>Electric vehicles are on track to accelerate to 50% of new car sales by 2030</a:t>
            </a:r>
          </a:p>
          <a:p>
            <a:pPr marL="141765" indent="-141765" defTabSz="868223" fontAlgn="base"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•"/>
            </a:pPr>
            <a:r>
              <a:rPr lang="en-US" sz="1044" dirty="0">
                <a:solidFill>
                  <a:prstClr val="black"/>
                </a:solidFill>
                <a:latin typeface="Arial Narrow" panose="020B0606020202030204" pitchFamily="34" charset="0"/>
              </a:rPr>
              <a:t>We estimate the Belgian market at 2600 EV cars in Belgium in 2017, this amount will increase to 166.000 in 2030 </a:t>
            </a:r>
          </a:p>
          <a:p>
            <a:pPr marL="141765" indent="-141765" defTabSz="868223" fontAlgn="base"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Char char="•"/>
            </a:pPr>
            <a:endParaRPr lang="en-US" sz="1044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358706" y="5532953"/>
            <a:ext cx="1137976" cy="230498"/>
          </a:xfrm>
          <a:prstGeom prst="rect">
            <a:avLst/>
          </a:prstGeom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>
            <a:noAutofit/>
          </a:bodyPr>
          <a:lstStyle/>
          <a:p>
            <a:pPr defTabSz="868223">
              <a:lnSpc>
                <a:spcPct val="90000"/>
              </a:lnSpc>
              <a:spcBef>
                <a:spcPts val="380"/>
              </a:spcBef>
            </a:pPr>
            <a:r>
              <a:rPr lang="en-US" sz="1044" b="1" dirty="0">
                <a:solidFill>
                  <a:prstClr val="black"/>
                </a:solidFill>
                <a:latin typeface="Verdana"/>
              </a:rPr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119077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Object 9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100" name="Object 9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98" hidden="1"/>
          <p:cNvSpPr/>
          <p:nvPr>
            <p:custDataLst>
              <p:tags r:id="rId3"/>
            </p:custDataLst>
          </p:nvPr>
        </p:nvSpPr>
        <p:spPr bwMode="auto">
          <a:xfrm>
            <a:off x="1177835" y="1"/>
            <a:ext cx="150725" cy="15072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68223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34" b="1" dirty="0">
              <a:solidFill>
                <a:prstClr val="black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B90B9-8086-474E-8FD4-1C8C4435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1899" dirty="0" err="1"/>
              <a:t>Tax</a:t>
            </a:r>
            <a:r>
              <a:rPr lang="fr-BE" sz="1899" dirty="0"/>
              <a:t> </a:t>
            </a:r>
            <a:r>
              <a:rPr lang="fr-BE" sz="1899" dirty="0" err="1"/>
              <a:t>incentives</a:t>
            </a:r>
            <a:r>
              <a:rPr lang="fr-BE" sz="1899" dirty="0"/>
              <a:t> on </a:t>
            </a:r>
            <a:r>
              <a:rPr lang="fr-BE" sz="1899" dirty="0" err="1"/>
              <a:t>EV's</a:t>
            </a:r>
            <a:r>
              <a:rPr lang="fr-BE" sz="1899" dirty="0"/>
              <a:t> in </a:t>
            </a:r>
            <a:r>
              <a:rPr lang="fr-BE" sz="1899" dirty="0" err="1"/>
              <a:t>European</a:t>
            </a:r>
            <a:r>
              <a:rPr lang="fr-BE" sz="1899" dirty="0"/>
              <a:t> countries</a:t>
            </a:r>
            <a:endParaRPr lang="nl-BE" sz="1899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507" y="1241223"/>
            <a:ext cx="8507607" cy="52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990" y="1241223"/>
            <a:ext cx="8949997" cy="5020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207AAE-1CF5-4609-B67A-29EC02B2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66" y="0"/>
            <a:ext cx="11572806" cy="834431"/>
          </a:xfrm>
        </p:spPr>
        <p:txBody>
          <a:bodyPr/>
          <a:lstStyle/>
          <a:p>
            <a:r>
              <a:rPr lang="fr-BE" sz="1899" dirty="0"/>
              <a:t>Expansion of EV </a:t>
            </a:r>
            <a:r>
              <a:rPr lang="fr-BE" sz="1899" dirty="0" err="1"/>
              <a:t>charging</a:t>
            </a:r>
            <a:r>
              <a:rPr lang="fr-BE" sz="1899" dirty="0"/>
              <a:t> infrastructure in EU</a:t>
            </a:r>
            <a:endParaRPr lang="nl-BE" sz="1899" dirty="0"/>
          </a:p>
        </p:txBody>
      </p:sp>
      <p:sp>
        <p:nvSpPr>
          <p:cNvPr id="7" name="Source"/>
          <p:cNvSpPr txBox="1"/>
          <p:nvPr/>
        </p:nvSpPr>
        <p:spPr>
          <a:xfrm>
            <a:off x="1515342" y="6633076"/>
            <a:ext cx="2548775" cy="118430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 defTabSz="868223">
              <a:lnSpc>
                <a:spcPct val="90000"/>
              </a:lnSpc>
              <a:buSzPct val="100000"/>
            </a:pPr>
            <a:r>
              <a:rPr lang="en-US" sz="855" dirty="0">
                <a:solidFill>
                  <a:prstClr val="black"/>
                </a:solidFill>
                <a:latin typeface="Verdana"/>
                <a:sym typeface="+mn-lt"/>
              </a:rPr>
              <a:t>Source: </a:t>
            </a:r>
            <a:r>
              <a:rPr lang="en-US" sz="855" dirty="0">
                <a:solidFill>
                  <a:srgbClr val="000000"/>
                </a:solidFill>
                <a:latin typeface="Arial Narrow" panose="020B0606020202030204" pitchFamily="34" charset="0"/>
              </a:rPr>
              <a:t>International Energy Agency, Nissan, Roland Berger</a:t>
            </a:r>
            <a:endParaRPr lang="en-US" sz="855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22E38-F149-4BE7-BCBE-D9486EA8DC93}"/>
              </a:ext>
            </a:extLst>
          </p:cNvPr>
          <p:cNvSpPr txBox="1"/>
          <p:nvPr/>
        </p:nvSpPr>
        <p:spPr>
          <a:xfrm>
            <a:off x="1475042" y="6261495"/>
            <a:ext cx="8586304" cy="273581"/>
          </a:xfrm>
          <a:prstGeom prst="rect">
            <a:avLst/>
          </a:prstGeom>
          <a:noFill/>
        </p:spPr>
        <p:txBody>
          <a:bodyPr wrap="square" lIns="34180" tIns="34180" rIns="34180" bIns="34180" rtlCol="0">
            <a:spAutoFit/>
          </a:bodyPr>
          <a:lstStyle/>
          <a:p>
            <a:pPr defTabSz="868223"/>
            <a:r>
              <a:rPr lang="fr-BE" sz="1329" dirty="0">
                <a:solidFill>
                  <a:prstClr val="black"/>
                </a:solidFill>
                <a:latin typeface="Verdana"/>
              </a:rPr>
              <a:t>The </a:t>
            </a:r>
            <a:r>
              <a:rPr lang="fr-BE" sz="1329" dirty="0" err="1">
                <a:solidFill>
                  <a:prstClr val="black"/>
                </a:solidFill>
                <a:latin typeface="Verdana"/>
              </a:rPr>
              <a:t>number</a:t>
            </a:r>
            <a:r>
              <a:rPr lang="fr-BE" sz="1329" dirty="0">
                <a:solidFill>
                  <a:prstClr val="black"/>
                </a:solidFill>
                <a:latin typeface="Verdana"/>
              </a:rPr>
              <a:t> of AC </a:t>
            </a:r>
            <a:r>
              <a:rPr lang="fr-BE" sz="1329" dirty="0" err="1">
                <a:solidFill>
                  <a:prstClr val="black"/>
                </a:solidFill>
                <a:latin typeface="Verdana"/>
              </a:rPr>
              <a:t>chargers</a:t>
            </a:r>
            <a:r>
              <a:rPr lang="fr-BE" sz="1329" dirty="0">
                <a:solidFill>
                  <a:prstClr val="black"/>
                </a:solidFill>
                <a:latin typeface="Verdana"/>
              </a:rPr>
              <a:t> to </a:t>
            </a:r>
            <a:r>
              <a:rPr lang="fr-BE" sz="1329" dirty="0" err="1">
                <a:solidFill>
                  <a:prstClr val="black"/>
                </a:solidFill>
                <a:latin typeface="Verdana"/>
              </a:rPr>
              <a:t>rise</a:t>
            </a:r>
            <a:r>
              <a:rPr lang="fr-BE" sz="1329" dirty="0">
                <a:solidFill>
                  <a:prstClr val="black"/>
                </a:solidFill>
                <a:latin typeface="Verdana"/>
              </a:rPr>
              <a:t> over 32 million </a:t>
            </a:r>
            <a:r>
              <a:rPr lang="fr-BE" sz="1329" dirty="0" err="1">
                <a:solidFill>
                  <a:prstClr val="black"/>
                </a:solidFill>
                <a:latin typeface="Verdana"/>
              </a:rPr>
              <a:t>worldwide</a:t>
            </a:r>
            <a:r>
              <a:rPr lang="fr-BE" sz="1329" dirty="0">
                <a:solidFill>
                  <a:prstClr val="black"/>
                </a:solidFill>
                <a:latin typeface="Verdana"/>
              </a:rPr>
              <a:t> in 2023, source IHS </a:t>
            </a:r>
            <a:r>
              <a:rPr lang="fr-BE" sz="1329" dirty="0" err="1">
                <a:solidFill>
                  <a:prstClr val="black"/>
                </a:solidFill>
                <a:latin typeface="Verdana"/>
              </a:rPr>
              <a:t>Markit</a:t>
            </a:r>
            <a:endParaRPr lang="nl-BE" sz="1329" dirty="0" err="1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2938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207AAE-1CF5-4609-B67A-29EC02B2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1899" dirty="0"/>
              <a:t>Drive Concepts</a:t>
            </a:r>
            <a:endParaRPr lang="nl-BE" sz="1899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FB4A13-134D-4CE5-A692-BDE87442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1304013"/>
            <a:ext cx="10432112" cy="505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4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/>
              <a:t>Système</a:t>
            </a:r>
            <a:r>
              <a:rPr lang="de-DE" sz="4000" dirty="0"/>
              <a:t> haute </a:t>
            </a:r>
            <a:r>
              <a:rPr lang="de-DE" sz="4000" dirty="0" err="1"/>
              <a:t>tension</a:t>
            </a:r>
            <a:endParaRPr lang="de-DE" sz="4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t>04.2014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t>• VSQ/TT •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1DD-5EE9-4A5C-9460-BBFB000F24F6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740000" y="982801"/>
            <a:ext cx="8820000" cy="430887"/>
          </a:xfrm>
        </p:spPr>
        <p:txBody>
          <a:bodyPr/>
          <a:lstStyle/>
          <a:p>
            <a:r>
              <a:rPr lang="de-DE" dirty="0" err="1"/>
              <a:t>Composants</a:t>
            </a:r>
            <a:r>
              <a:rPr lang="de-DE" dirty="0"/>
              <a:t> :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9663"/>
          <a:stretch/>
        </p:blipFill>
        <p:spPr>
          <a:xfrm>
            <a:off x="3554828" y="1602698"/>
            <a:ext cx="5496779" cy="428355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633842" y="2499779"/>
            <a:ext cx="254428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Batterie haute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tension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1869288" y="2636406"/>
            <a:ext cx="1133644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029533" y="1517078"/>
            <a:ext cx="289053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Electronique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puissance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932897" y="1526407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Connexion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CCS</a:t>
            </a:r>
          </a:p>
          <a:p>
            <a:pPr algn="ctr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chteck 11"/>
          <p:cNvSpPr/>
          <p:nvPr/>
        </p:nvSpPr>
        <p:spPr>
          <a:xfrm>
            <a:off x="1962329" y="1684807"/>
            <a:ext cx="114646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Chargeur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835913" y="4685848"/>
            <a:ext cx="52245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Amplificateur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puissance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freinage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électrique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303217" y="5569776"/>
            <a:ext cx="163378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Boîtier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512365" y="4784945"/>
            <a:ext cx="23134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Compresseur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d‘airco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électrique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2669091" y="3092941"/>
            <a:ext cx="1796517" cy="798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905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957538" y="2137841"/>
            <a:ext cx="1689224" cy="15226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905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5604294" y="3891779"/>
            <a:ext cx="2080242" cy="7848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905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109315" y="4079970"/>
            <a:ext cx="1650919" cy="14840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905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H="1">
            <a:off x="2878348" y="3891779"/>
            <a:ext cx="1270959" cy="8931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905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H="1">
            <a:off x="4879675" y="1973613"/>
            <a:ext cx="71050" cy="1686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905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flipV="1">
            <a:off x="7001774" y="2817043"/>
            <a:ext cx="1676079" cy="6910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905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6691224" y="1973613"/>
            <a:ext cx="1986629" cy="5245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905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56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Système</a:t>
            </a:r>
            <a:r>
              <a:rPr lang="de-DE" dirty="0"/>
              <a:t> haute </a:t>
            </a:r>
            <a:r>
              <a:rPr lang="de-DE" dirty="0" err="1"/>
              <a:t>tension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t>04.2014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t>• VSQ/TT •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1DD-5EE9-4A5C-9460-BBFB000F24F6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740000" y="982801"/>
            <a:ext cx="8820000" cy="430887"/>
          </a:xfrm>
        </p:spPr>
        <p:txBody>
          <a:bodyPr/>
          <a:lstStyle/>
          <a:p>
            <a:r>
              <a:rPr lang="de-DE" dirty="0"/>
              <a:t>Concept de </a:t>
            </a:r>
            <a:r>
              <a:rPr lang="de-DE" dirty="0" err="1"/>
              <a:t>charge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5774619" y="2940279"/>
            <a:ext cx="1354511" cy="80838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none" lIns="540000" tIns="270000" rIns="91440" bIns="90000" numCol="1" rtlCol="0" anchor="ctr" anchorCtr="0" compatLnSpc="1">
            <a:prstTxWarp prst="textNoShape">
              <a:avLst/>
            </a:prstTxWarp>
          </a:bodyPr>
          <a:lstStyle/>
          <a:p>
            <a:pPr marL="53022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kern="0">
              <a:solidFill>
                <a:srgbClr val="333333"/>
              </a:solidFill>
              <a:latin typeface="VW Headline OT-Book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4146304" y="2940279"/>
            <a:ext cx="1354511" cy="80838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none" lIns="540000" tIns="270000" rIns="91440" bIns="90000" numCol="1" rtlCol="0" anchor="ctr" anchorCtr="0" compatLnSpc="1">
            <a:prstTxWarp prst="textNoShape">
              <a:avLst/>
            </a:prstTxWarp>
          </a:bodyPr>
          <a:lstStyle/>
          <a:p>
            <a:pPr marL="53022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kern="0">
              <a:solidFill>
                <a:srgbClr val="333333"/>
              </a:solidFill>
              <a:latin typeface="VW Headline OT-Book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7407741" y="3081719"/>
            <a:ext cx="1239194" cy="66694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none" lIns="540000" tIns="270000" rIns="91440" bIns="90000" numCol="1" rtlCol="0" anchor="ctr" anchorCtr="0" compatLnSpc="1">
            <a:prstTxWarp prst="textNoShape">
              <a:avLst/>
            </a:prstTxWarp>
          </a:bodyPr>
          <a:lstStyle/>
          <a:p>
            <a:pPr marL="53022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kern="0">
              <a:solidFill>
                <a:srgbClr val="333333"/>
              </a:solidFill>
              <a:latin typeface="VW Headline OT-Book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5793669" y="2940279"/>
            <a:ext cx="1354511" cy="80838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none" lIns="540000" tIns="270000" rIns="91440" bIns="90000" numCol="1" rtlCol="0" anchor="ctr" anchorCtr="0" compatLnSpc="1">
            <a:prstTxWarp prst="textNoShape">
              <a:avLst/>
            </a:prstTxWarp>
          </a:bodyPr>
          <a:lstStyle/>
          <a:p>
            <a:pPr marL="53022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kern="0">
              <a:solidFill>
                <a:srgbClr val="333333"/>
              </a:solidFill>
              <a:latin typeface="VW Headline OT-Book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4165354" y="2930754"/>
            <a:ext cx="1354511" cy="80838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none" lIns="540000" tIns="270000" rIns="91440" bIns="90000" numCol="1" rtlCol="0" anchor="ctr" anchorCtr="0" compatLnSpc="1">
            <a:prstTxWarp prst="textNoShape">
              <a:avLst/>
            </a:prstTxWarp>
          </a:bodyPr>
          <a:lstStyle/>
          <a:p>
            <a:pPr marL="53022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kern="0">
              <a:solidFill>
                <a:srgbClr val="333333"/>
              </a:solidFill>
              <a:latin typeface="VW Headline OT-Book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7426791" y="3043618"/>
            <a:ext cx="1354511" cy="69552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none" lIns="540000" tIns="270000" rIns="91440" bIns="90000" numCol="1" rtlCol="0" anchor="ctr" anchorCtr="0" compatLnSpc="1">
            <a:prstTxWarp prst="textNoShape">
              <a:avLst/>
            </a:prstTxWarp>
          </a:bodyPr>
          <a:lstStyle/>
          <a:p>
            <a:pPr marL="53022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kern="0">
              <a:solidFill>
                <a:srgbClr val="333333"/>
              </a:solidFill>
              <a:latin typeface="VW Headline OT-Book" pitchFamily="34" charset="0"/>
            </a:endParaRPr>
          </a:p>
        </p:txBody>
      </p:sp>
      <p:pic>
        <p:nvPicPr>
          <p:cNvPr id="13" name="Grafik 12" descr="s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6183" y="1580236"/>
            <a:ext cx="8131585" cy="4512833"/>
          </a:xfrm>
          <a:prstGeom prst="rect">
            <a:avLst/>
          </a:prstGeom>
        </p:spPr>
      </p:pic>
      <p:pic>
        <p:nvPicPr>
          <p:cNvPr id="14" name="Grafik 13" descr="saeu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4267" y="4512123"/>
            <a:ext cx="924553" cy="1166912"/>
          </a:xfrm>
          <a:prstGeom prst="rect">
            <a:avLst/>
          </a:prstGeom>
        </p:spPr>
      </p:pic>
      <p:pic>
        <p:nvPicPr>
          <p:cNvPr id="15" name="Grafik 14" descr="stcek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3858" y="3699264"/>
            <a:ext cx="1259559" cy="814606"/>
          </a:xfrm>
          <a:prstGeom prst="rect">
            <a:avLst/>
          </a:prstGeom>
        </p:spPr>
      </p:pic>
      <p:pic>
        <p:nvPicPr>
          <p:cNvPr id="16" name="Grafik 15" descr="Wallbox.png"/>
          <p:cNvPicPr>
            <a:picLocks noChangeAspect="1"/>
          </p:cNvPicPr>
          <p:nvPr/>
        </p:nvPicPr>
        <p:blipFill>
          <a:blip r:embed="rId6" cstate="print"/>
          <a:srcRect b="25683"/>
          <a:stretch>
            <a:fillRect/>
          </a:stretch>
        </p:blipFill>
        <p:spPr>
          <a:xfrm>
            <a:off x="6787677" y="2271154"/>
            <a:ext cx="586532" cy="1048276"/>
          </a:xfrm>
          <a:prstGeom prst="rect">
            <a:avLst/>
          </a:prstGeom>
        </p:spPr>
      </p:pic>
      <p:pic>
        <p:nvPicPr>
          <p:cNvPr id="17" name="Grafik 16" descr="Logos_gebäud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54833" y="3409787"/>
            <a:ext cx="667467" cy="626931"/>
          </a:xfrm>
          <a:prstGeom prst="rect">
            <a:avLst/>
          </a:prstGeom>
        </p:spPr>
      </p:pic>
      <p:pic>
        <p:nvPicPr>
          <p:cNvPr id="18" name="Grafik 17" descr="Logos_gebäud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56179" y="1997856"/>
            <a:ext cx="664775" cy="645036"/>
          </a:xfrm>
          <a:prstGeom prst="rect">
            <a:avLst/>
          </a:prstGeom>
        </p:spPr>
      </p:pic>
      <p:pic>
        <p:nvPicPr>
          <p:cNvPr id="22" name="Grafik 21" descr="Logos_gebäud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54833" y="4803612"/>
            <a:ext cx="667467" cy="626931"/>
          </a:xfrm>
          <a:prstGeom prst="rect">
            <a:avLst/>
          </a:prstGeom>
        </p:spPr>
      </p:pic>
      <p:pic>
        <p:nvPicPr>
          <p:cNvPr id="23" name="Grafik 22" descr="Starkstro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57907" y="2375748"/>
            <a:ext cx="400716" cy="534289"/>
          </a:xfrm>
          <a:prstGeom prst="rect">
            <a:avLst/>
          </a:prstGeom>
        </p:spPr>
      </p:pic>
      <p:pic>
        <p:nvPicPr>
          <p:cNvPr id="24" name="Grafik 23" descr="Steckdos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40284" y="1732758"/>
            <a:ext cx="445488" cy="445488"/>
          </a:xfrm>
          <a:prstGeom prst="rect">
            <a:avLst/>
          </a:prstGeom>
        </p:spPr>
      </p:pic>
      <p:sp>
        <p:nvSpPr>
          <p:cNvPr id="25" name="Fußzeilenplatzhalter 7"/>
          <p:cNvSpPr txBox="1">
            <a:spLocks/>
          </p:cNvSpPr>
          <p:nvPr/>
        </p:nvSpPr>
        <p:spPr bwMode="auto">
          <a:xfrm>
            <a:off x="3840845" y="1653841"/>
            <a:ext cx="2769985" cy="67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Série:</a:t>
            </a:r>
          </a:p>
          <a:p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Câble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de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charge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connexion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réseau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</a:t>
            </a:r>
          </a:p>
          <a:p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2,3 kW </a:t>
            </a:r>
          </a:p>
          <a:p>
            <a:r>
              <a:rPr lang="pt-BR" sz="1600" baseline="30000" dirty="0">
                <a:solidFill>
                  <a:srgbClr val="080808"/>
                </a:solidFill>
                <a:latin typeface="Calibri"/>
              </a:rPr>
              <a:t>100% SOC: </a:t>
            </a:r>
            <a:r>
              <a:rPr lang="pt-BR" sz="1600" baseline="30000" dirty="0" err="1">
                <a:solidFill>
                  <a:srgbClr val="080808"/>
                </a:solidFill>
                <a:latin typeface="Calibri"/>
              </a:rPr>
              <a:t>env</a:t>
            </a:r>
            <a:r>
              <a:rPr lang="pt-BR" sz="1600" baseline="30000" dirty="0">
                <a:solidFill>
                  <a:srgbClr val="080808"/>
                </a:solidFill>
                <a:latin typeface="Calibri"/>
              </a:rPr>
              <a:t>. 13 h</a:t>
            </a:r>
            <a:endParaRPr lang="de-DE" sz="1600" dirty="0">
              <a:solidFill>
                <a:srgbClr val="080808"/>
              </a:solidFill>
              <a:latin typeface="Calibri"/>
            </a:endParaRPr>
          </a:p>
        </p:txBody>
      </p:sp>
      <p:sp>
        <p:nvSpPr>
          <p:cNvPr id="26" name="Fußzeilenplatzhalter 7"/>
          <p:cNvSpPr txBox="1">
            <a:spLocks/>
          </p:cNvSpPr>
          <p:nvPr/>
        </p:nvSpPr>
        <p:spPr bwMode="auto">
          <a:xfrm>
            <a:off x="3829283" y="2451748"/>
            <a:ext cx="3889571" cy="67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Option: </a:t>
            </a:r>
            <a:br>
              <a:rPr lang="de-DE" sz="1600" baseline="30000" dirty="0">
                <a:solidFill>
                  <a:srgbClr val="080808"/>
                </a:solidFill>
                <a:latin typeface="Calibri"/>
              </a:rPr>
            </a:b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Wallbox</a:t>
            </a:r>
            <a:br>
              <a:rPr lang="de-DE" sz="1600" baseline="30000" dirty="0">
                <a:solidFill>
                  <a:srgbClr val="080808"/>
                </a:solidFill>
                <a:latin typeface="Calibri"/>
              </a:rPr>
            </a:b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3,6 kW</a:t>
            </a:r>
            <a:br>
              <a:rPr lang="de-DE" sz="1600" baseline="30000" dirty="0">
                <a:solidFill>
                  <a:srgbClr val="080808"/>
                </a:solidFill>
                <a:latin typeface="Calibri"/>
              </a:rPr>
            </a:b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80% SOC: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env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. 6 h, 100% SOC: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env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. 8 h</a:t>
            </a:r>
            <a:endParaRPr lang="de-DE" sz="1600" dirty="0">
              <a:solidFill>
                <a:srgbClr val="080808"/>
              </a:solidFill>
              <a:latin typeface="Calibri"/>
            </a:endParaRPr>
          </a:p>
        </p:txBody>
      </p:sp>
      <p:sp>
        <p:nvSpPr>
          <p:cNvPr id="27" name="Fußzeilenplatzhalter 7"/>
          <p:cNvSpPr txBox="1">
            <a:spLocks/>
          </p:cNvSpPr>
          <p:nvPr/>
        </p:nvSpPr>
        <p:spPr bwMode="auto">
          <a:xfrm>
            <a:off x="2545719" y="1787435"/>
            <a:ext cx="1169344" cy="33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500" baseline="30000" dirty="0">
                <a:solidFill>
                  <a:srgbClr val="080808"/>
                </a:solidFill>
                <a:latin typeface="Calibri"/>
              </a:rPr>
              <a:t>Charge AC</a:t>
            </a:r>
          </a:p>
        </p:txBody>
      </p:sp>
      <p:sp>
        <p:nvSpPr>
          <p:cNvPr id="28" name="Fußzeilenplatzhalter 7"/>
          <p:cNvSpPr txBox="1">
            <a:spLocks/>
          </p:cNvSpPr>
          <p:nvPr/>
        </p:nvSpPr>
        <p:spPr bwMode="auto">
          <a:xfrm>
            <a:off x="3829283" y="3153291"/>
            <a:ext cx="2445912" cy="67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Série: </a:t>
            </a:r>
            <a:br>
              <a:rPr lang="de-DE" sz="1600" baseline="30000" dirty="0">
                <a:solidFill>
                  <a:srgbClr val="080808"/>
                </a:solidFill>
                <a:latin typeface="Calibri"/>
              </a:rPr>
            </a:b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Câble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de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charge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connexion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réseau</a:t>
            </a:r>
            <a:br>
              <a:rPr lang="de-DE" sz="1600" baseline="30000" dirty="0">
                <a:solidFill>
                  <a:srgbClr val="080808"/>
                </a:solidFill>
                <a:latin typeface="Calibri"/>
              </a:rPr>
            </a:b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2,3 kW</a:t>
            </a:r>
          </a:p>
          <a:p>
            <a:r>
              <a:rPr lang="pt-BR" sz="1600" baseline="30000" dirty="0">
                <a:solidFill>
                  <a:srgbClr val="080808"/>
                </a:solidFill>
                <a:latin typeface="Calibri"/>
              </a:rPr>
              <a:t>100% SOC: </a:t>
            </a:r>
            <a:r>
              <a:rPr lang="pt-BR" sz="1600" baseline="30000" dirty="0" err="1">
                <a:solidFill>
                  <a:srgbClr val="080808"/>
                </a:solidFill>
                <a:latin typeface="Calibri"/>
              </a:rPr>
              <a:t>env</a:t>
            </a:r>
            <a:r>
              <a:rPr lang="pt-BR" sz="1600" baseline="30000" dirty="0">
                <a:solidFill>
                  <a:srgbClr val="080808"/>
                </a:solidFill>
                <a:latin typeface="Calibri"/>
              </a:rPr>
              <a:t>. 9 h</a:t>
            </a:r>
            <a:endParaRPr lang="de-DE" sz="1600" dirty="0">
              <a:solidFill>
                <a:srgbClr val="080808"/>
              </a:solidFill>
              <a:latin typeface="Calibri"/>
            </a:endParaRPr>
          </a:p>
        </p:txBody>
      </p:sp>
      <p:sp>
        <p:nvSpPr>
          <p:cNvPr id="29" name="Fußzeilenplatzhalter 7"/>
          <p:cNvSpPr txBox="1">
            <a:spLocks/>
          </p:cNvSpPr>
          <p:nvPr/>
        </p:nvSpPr>
        <p:spPr bwMode="auto">
          <a:xfrm>
            <a:off x="3788683" y="3871134"/>
            <a:ext cx="3889571" cy="67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Option : </a:t>
            </a:r>
            <a:br>
              <a:rPr lang="de-DE" sz="1600" baseline="30000" dirty="0">
                <a:solidFill>
                  <a:srgbClr val="080808"/>
                </a:solidFill>
                <a:latin typeface="Calibri"/>
              </a:rPr>
            </a:b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Câble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de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charge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Mennekes </a:t>
            </a:r>
            <a:br>
              <a:rPr lang="de-DE" sz="1600" baseline="30000" dirty="0">
                <a:solidFill>
                  <a:srgbClr val="080808"/>
                </a:solidFill>
                <a:latin typeface="Calibri"/>
              </a:rPr>
            </a:b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3,6 kW</a:t>
            </a:r>
          </a:p>
          <a:p>
            <a:r>
              <a:rPr lang="pt-BR" sz="1600" baseline="30000" dirty="0">
                <a:solidFill>
                  <a:srgbClr val="080808"/>
                </a:solidFill>
                <a:latin typeface="Calibri"/>
              </a:rPr>
              <a:t>80% SOC: </a:t>
            </a:r>
            <a:r>
              <a:rPr lang="pt-BR" sz="1600" baseline="30000" dirty="0" err="1">
                <a:solidFill>
                  <a:srgbClr val="080808"/>
                </a:solidFill>
                <a:latin typeface="Calibri"/>
              </a:rPr>
              <a:t>env</a:t>
            </a:r>
            <a:r>
              <a:rPr lang="pt-BR" sz="1600" baseline="30000" dirty="0">
                <a:solidFill>
                  <a:srgbClr val="080808"/>
                </a:solidFill>
                <a:latin typeface="Calibri"/>
              </a:rPr>
              <a:t>. 6 h, 100% SOC: env.8 h</a:t>
            </a:r>
            <a:endParaRPr lang="de-DE" sz="1600" dirty="0">
              <a:solidFill>
                <a:srgbClr val="080808"/>
              </a:solidFill>
              <a:latin typeface="Calibri"/>
            </a:endParaRPr>
          </a:p>
        </p:txBody>
      </p:sp>
      <p:sp>
        <p:nvSpPr>
          <p:cNvPr id="30" name="Fußzeilenplatzhalter 7"/>
          <p:cNvSpPr txBox="1">
            <a:spLocks/>
          </p:cNvSpPr>
          <p:nvPr/>
        </p:nvSpPr>
        <p:spPr bwMode="auto">
          <a:xfrm>
            <a:off x="3771587" y="4629829"/>
            <a:ext cx="3889571" cy="120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Option: </a:t>
            </a:r>
            <a:br>
              <a:rPr lang="de-DE" sz="1600" baseline="30000" dirty="0">
                <a:solidFill>
                  <a:srgbClr val="080808"/>
                </a:solidFill>
                <a:latin typeface="Calibri"/>
              </a:rPr>
            </a:b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Charge CCS</a:t>
            </a:r>
            <a:br>
              <a:rPr lang="de-DE" sz="1600" baseline="30000" dirty="0">
                <a:solidFill>
                  <a:srgbClr val="080808"/>
                </a:solidFill>
                <a:latin typeface="Calibri"/>
              </a:rPr>
            </a:b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Combo Typ II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jusqu‘à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40 kW (80% en 0,5 h) </a:t>
            </a:r>
          </a:p>
          <a:p>
            <a:br>
              <a:rPr lang="de-DE" sz="1600" baseline="30000" dirty="0">
                <a:solidFill>
                  <a:srgbClr val="080808"/>
                </a:solidFill>
                <a:latin typeface="Calibri"/>
              </a:rPr>
            </a:b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• Contact de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charge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CCS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présent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dans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le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véhicule</a:t>
            </a:r>
            <a:br>
              <a:rPr lang="de-DE" sz="1600" baseline="30000" dirty="0">
                <a:solidFill>
                  <a:srgbClr val="080808"/>
                </a:solidFill>
                <a:latin typeface="Calibri"/>
              </a:rPr>
            </a:b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•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Câble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de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charge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présent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aux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bornes</a:t>
            </a:r>
            <a:r>
              <a:rPr lang="de-DE" sz="1600" baseline="30000" dirty="0">
                <a:solidFill>
                  <a:srgbClr val="080808"/>
                </a:solidFill>
                <a:latin typeface="Calibri"/>
              </a:rPr>
              <a:t> de </a:t>
            </a:r>
            <a:r>
              <a:rPr lang="de-DE" sz="1600" baseline="30000" dirty="0" err="1">
                <a:solidFill>
                  <a:srgbClr val="080808"/>
                </a:solidFill>
                <a:latin typeface="Calibri"/>
              </a:rPr>
              <a:t>charge</a:t>
            </a:r>
            <a:endParaRPr lang="de-DE" sz="1500" dirty="0">
              <a:solidFill>
                <a:srgbClr val="080808"/>
              </a:solidFill>
              <a:latin typeface="Calibri"/>
            </a:endParaRPr>
          </a:p>
        </p:txBody>
      </p:sp>
      <p:sp>
        <p:nvSpPr>
          <p:cNvPr id="31" name="Fußzeilenplatzhalter 7"/>
          <p:cNvSpPr txBox="1">
            <a:spLocks/>
          </p:cNvSpPr>
          <p:nvPr/>
        </p:nvSpPr>
        <p:spPr bwMode="auto">
          <a:xfrm>
            <a:off x="2563192" y="3362030"/>
            <a:ext cx="1169344" cy="18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500" baseline="30000" dirty="0">
                <a:solidFill>
                  <a:srgbClr val="080808"/>
                </a:solidFill>
                <a:latin typeface="Calibri"/>
              </a:rPr>
              <a:t>Charge AC</a:t>
            </a:r>
          </a:p>
          <a:p>
            <a:pPr algn="ctr"/>
            <a:endParaRPr lang="de-DE" sz="1500" baseline="30000" dirty="0">
              <a:solidFill>
                <a:srgbClr val="080808"/>
              </a:solidFill>
              <a:latin typeface="Calibri"/>
            </a:endParaRPr>
          </a:p>
          <a:p>
            <a:pPr algn="ctr"/>
            <a:endParaRPr lang="de-DE" sz="1500" dirty="0">
              <a:solidFill>
                <a:srgbClr val="080808"/>
              </a:solidFill>
              <a:latin typeface="Calibri"/>
            </a:endParaRPr>
          </a:p>
        </p:txBody>
      </p:sp>
      <p:sp>
        <p:nvSpPr>
          <p:cNvPr id="32" name="Fußzeilenplatzhalter 7"/>
          <p:cNvSpPr txBox="1">
            <a:spLocks/>
          </p:cNvSpPr>
          <p:nvPr/>
        </p:nvSpPr>
        <p:spPr bwMode="auto">
          <a:xfrm>
            <a:off x="2556642" y="4579628"/>
            <a:ext cx="1169344" cy="36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500" baseline="30000" dirty="0">
              <a:solidFill>
                <a:srgbClr val="080808"/>
              </a:solidFill>
              <a:latin typeface="Calibri"/>
            </a:endParaRPr>
          </a:p>
          <a:p>
            <a:pPr algn="ctr"/>
            <a:r>
              <a:rPr lang="de-DE" sz="1500" baseline="30000" dirty="0">
                <a:solidFill>
                  <a:srgbClr val="080808"/>
                </a:solidFill>
                <a:latin typeface="Calibri"/>
              </a:rPr>
              <a:t>Charge CCS</a:t>
            </a:r>
          </a:p>
          <a:p>
            <a:pPr algn="ctr"/>
            <a:endParaRPr lang="de-DE" sz="1500" baseline="30000" dirty="0">
              <a:solidFill>
                <a:srgbClr val="080808"/>
              </a:solidFill>
              <a:latin typeface="Calibri"/>
            </a:endParaRPr>
          </a:p>
          <a:p>
            <a:pPr algn="ctr"/>
            <a:endParaRPr lang="de-DE" sz="1500" baseline="30000" dirty="0">
              <a:solidFill>
                <a:srgbClr val="080808"/>
              </a:solidFill>
              <a:latin typeface="Calibri"/>
            </a:endParaRPr>
          </a:p>
          <a:p>
            <a:pPr algn="ctr"/>
            <a:endParaRPr lang="de-DE" sz="1500" baseline="30000" dirty="0">
              <a:solidFill>
                <a:srgbClr val="080808"/>
              </a:solidFill>
              <a:latin typeface="Calibri"/>
            </a:endParaRPr>
          </a:p>
          <a:p>
            <a:pPr algn="ctr"/>
            <a:endParaRPr lang="de-DE" sz="1500" baseline="30000" dirty="0">
              <a:solidFill>
                <a:srgbClr val="080808"/>
              </a:solidFill>
              <a:latin typeface="Calibri"/>
            </a:endParaRPr>
          </a:p>
        </p:txBody>
      </p:sp>
      <p:sp>
        <p:nvSpPr>
          <p:cNvPr id="33" name="Fußzeilenplatzhalter 7"/>
          <p:cNvSpPr txBox="1">
            <a:spLocks/>
          </p:cNvSpPr>
          <p:nvPr/>
        </p:nvSpPr>
        <p:spPr bwMode="auto">
          <a:xfrm rot="16200000">
            <a:off x="833943" y="4274279"/>
            <a:ext cx="2766692" cy="226824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solidFill>
                  <a:prstClr val="white"/>
                </a:solidFill>
                <a:latin typeface="Calibri"/>
              </a:rPr>
              <a:t> </a:t>
            </a:r>
            <a:r>
              <a:rPr lang="de-DE" baseline="30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de-DE" baseline="30000" dirty="0" err="1">
                <a:solidFill>
                  <a:prstClr val="white"/>
                </a:solidFill>
                <a:latin typeface="Calibri"/>
              </a:rPr>
              <a:t>Recharger</a:t>
            </a:r>
            <a:r>
              <a:rPr lang="de-DE" baseline="30000" dirty="0">
                <a:solidFill>
                  <a:prstClr val="white"/>
                </a:solidFill>
                <a:latin typeface="Calibri"/>
              </a:rPr>
              <a:t> en route</a:t>
            </a:r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Fußzeilenplatzhalter 7"/>
          <p:cNvSpPr txBox="1">
            <a:spLocks/>
          </p:cNvSpPr>
          <p:nvPr/>
        </p:nvSpPr>
        <p:spPr bwMode="auto">
          <a:xfrm rot="16200000">
            <a:off x="1513254" y="2179692"/>
            <a:ext cx="1392746" cy="2268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aseline="30000" dirty="0" err="1">
                <a:solidFill>
                  <a:prstClr val="white"/>
                </a:solidFill>
                <a:latin typeface="Calibri"/>
              </a:rPr>
              <a:t>Recharger</a:t>
            </a:r>
            <a:r>
              <a:rPr lang="de-DE" baseline="30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de-DE" baseline="30000" dirty="0" err="1">
                <a:solidFill>
                  <a:prstClr val="white"/>
                </a:solidFill>
                <a:latin typeface="Calibri"/>
              </a:rPr>
              <a:t>chez</a:t>
            </a:r>
            <a:r>
              <a:rPr lang="de-DE" baseline="30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de-DE" baseline="30000" dirty="0" err="1">
                <a:solidFill>
                  <a:prstClr val="white"/>
                </a:solidFill>
                <a:latin typeface="Calibri"/>
              </a:rPr>
              <a:t>soi</a:t>
            </a:r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Fußzeilenplatzhalter 7"/>
          <p:cNvSpPr txBox="1">
            <a:spLocks/>
          </p:cNvSpPr>
          <p:nvPr/>
        </p:nvSpPr>
        <p:spPr bwMode="auto">
          <a:xfrm rot="16200000">
            <a:off x="1655723" y="3722365"/>
            <a:ext cx="1586277" cy="22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aseline="30000" dirty="0">
                <a:solidFill>
                  <a:prstClr val="white"/>
                </a:solidFill>
                <a:latin typeface="Calibri"/>
              </a:rPr>
              <a:t>Courant </a:t>
            </a:r>
            <a:r>
              <a:rPr lang="de-DE" baseline="30000" dirty="0" err="1">
                <a:solidFill>
                  <a:prstClr val="white"/>
                </a:solidFill>
                <a:latin typeface="Calibri"/>
              </a:rPr>
              <a:t>alternatif</a:t>
            </a:r>
            <a:r>
              <a:rPr lang="de-DE" baseline="30000" dirty="0">
                <a:solidFill>
                  <a:prstClr val="white"/>
                </a:solidFill>
                <a:latin typeface="Calibri"/>
              </a:rPr>
              <a:t> (AC)</a:t>
            </a:r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Fußzeilenplatzhalter 7"/>
          <p:cNvSpPr txBox="1">
            <a:spLocks/>
          </p:cNvSpPr>
          <p:nvPr/>
        </p:nvSpPr>
        <p:spPr bwMode="auto">
          <a:xfrm rot="16200000">
            <a:off x="1735937" y="2189215"/>
            <a:ext cx="1392745" cy="22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aseline="30000" dirty="0">
                <a:solidFill>
                  <a:prstClr val="white"/>
                </a:solidFill>
                <a:latin typeface="Calibri"/>
              </a:rPr>
              <a:t>Courant </a:t>
            </a:r>
            <a:r>
              <a:rPr lang="de-DE" baseline="30000" dirty="0" err="1">
                <a:solidFill>
                  <a:prstClr val="white"/>
                </a:solidFill>
                <a:latin typeface="Calibri"/>
              </a:rPr>
              <a:t>alternatif</a:t>
            </a:r>
            <a:r>
              <a:rPr lang="de-DE" baseline="30000" dirty="0">
                <a:solidFill>
                  <a:prstClr val="white"/>
                </a:solidFill>
                <a:latin typeface="Calibri"/>
              </a:rPr>
              <a:t> (AC)</a:t>
            </a:r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Fußzeilenplatzhalter 7"/>
          <p:cNvSpPr txBox="1">
            <a:spLocks/>
          </p:cNvSpPr>
          <p:nvPr/>
        </p:nvSpPr>
        <p:spPr bwMode="auto">
          <a:xfrm rot="16200000">
            <a:off x="1749173" y="5128426"/>
            <a:ext cx="1388173" cy="22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aseline="30000" dirty="0">
                <a:solidFill>
                  <a:prstClr val="white"/>
                </a:solidFill>
                <a:latin typeface="Calibri"/>
              </a:rPr>
              <a:t>Tension </a:t>
            </a:r>
            <a:r>
              <a:rPr lang="de-DE" baseline="30000" dirty="0" err="1">
                <a:solidFill>
                  <a:prstClr val="white"/>
                </a:solidFill>
                <a:latin typeface="Calibri"/>
              </a:rPr>
              <a:t>continue</a:t>
            </a:r>
            <a:r>
              <a:rPr lang="de-DE" baseline="30000" dirty="0">
                <a:solidFill>
                  <a:prstClr val="white"/>
                </a:solidFill>
                <a:latin typeface="Calibri"/>
              </a:rPr>
              <a:t> (DC)</a:t>
            </a:r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78" y="3208261"/>
            <a:ext cx="266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Grafik 38" descr="kabe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10831" y="1647589"/>
            <a:ext cx="1032415" cy="615827"/>
          </a:xfrm>
          <a:prstGeom prst="rect">
            <a:avLst/>
          </a:prstGeom>
        </p:spPr>
      </p:pic>
      <p:pic>
        <p:nvPicPr>
          <p:cNvPr id="40" name="Grafik 39" descr="kabe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10832" y="3036557"/>
            <a:ext cx="1032415" cy="61582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71" y="2331656"/>
            <a:ext cx="1073093" cy="7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13" y="3699265"/>
            <a:ext cx="10731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67" y="4962975"/>
            <a:ext cx="10731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63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Système</a:t>
            </a:r>
            <a:r>
              <a:rPr lang="de-DE" dirty="0"/>
              <a:t> haute </a:t>
            </a:r>
            <a:r>
              <a:rPr lang="de-DE" dirty="0" err="1"/>
              <a:t>tension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</a:rPr>
              <a:t>04.2014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t>• VSQ/TT •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1DD-5EE9-4A5C-9460-BBFB000F24F6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740000" y="982801"/>
            <a:ext cx="8820000" cy="430887"/>
          </a:xfrm>
        </p:spPr>
        <p:txBody>
          <a:bodyPr/>
          <a:lstStyle/>
          <a:p>
            <a:r>
              <a:rPr lang="de-DE" dirty="0"/>
              <a:t>Prise de </a:t>
            </a:r>
            <a:r>
              <a:rPr lang="de-DE" dirty="0" err="1"/>
              <a:t>charge</a:t>
            </a:r>
            <a:endParaRPr lang="de-DE" dirty="0"/>
          </a:p>
        </p:txBody>
      </p:sp>
      <p:sp>
        <p:nvSpPr>
          <p:cNvPr id="8" name="Textplatzhalter 2"/>
          <p:cNvSpPr txBox="1">
            <a:spLocks/>
          </p:cNvSpPr>
          <p:nvPr/>
        </p:nvSpPr>
        <p:spPr bwMode="auto">
          <a:xfrm>
            <a:off x="6442696" y="1413688"/>
            <a:ext cx="384016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marR="0" indent="-265113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marR="0" indent="-265113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de-DE" sz="1800" dirty="0">
                <a:solidFill>
                  <a:prstClr val="black"/>
                </a:solidFill>
                <a:latin typeface="Calibri"/>
              </a:rPr>
              <a:t>Prise de </a:t>
            </a:r>
            <a:r>
              <a:rPr lang="de-DE" sz="1800" dirty="0" err="1">
                <a:solidFill>
                  <a:prstClr val="black"/>
                </a:solidFill>
                <a:latin typeface="Calibri"/>
              </a:rPr>
              <a:t>charge</a:t>
            </a:r>
            <a:r>
              <a:rPr lang="de-DE" sz="1800" dirty="0">
                <a:solidFill>
                  <a:prstClr val="black"/>
                </a:solidFill>
                <a:latin typeface="Calibri"/>
              </a:rPr>
              <a:t> CCS</a:t>
            </a:r>
          </a:p>
          <a:p>
            <a:pPr algn="ctr">
              <a:defRPr/>
            </a:pPr>
            <a:r>
              <a:rPr lang="de-DE" sz="1800" dirty="0">
                <a:solidFill>
                  <a:prstClr val="black"/>
                </a:solidFill>
                <a:latin typeface="Calibri"/>
              </a:rPr>
              <a:t>(3,6 kW AC, 40 kW DC)</a:t>
            </a:r>
          </a:p>
        </p:txBody>
      </p:sp>
      <p:sp>
        <p:nvSpPr>
          <p:cNvPr id="10" name="Textplatzhalter 1"/>
          <p:cNvSpPr txBox="1">
            <a:spLocks/>
          </p:cNvSpPr>
          <p:nvPr/>
        </p:nvSpPr>
        <p:spPr bwMode="auto">
          <a:xfrm>
            <a:off x="1724212" y="1429115"/>
            <a:ext cx="40386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marR="0" indent="-265113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marR="0" indent="-265113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de-DE" sz="1800" dirty="0">
                <a:solidFill>
                  <a:prstClr val="black"/>
                </a:solidFill>
                <a:latin typeface="Calibri"/>
              </a:rPr>
              <a:t>Prise de </a:t>
            </a:r>
            <a:r>
              <a:rPr lang="de-DE" sz="1800" dirty="0" err="1">
                <a:solidFill>
                  <a:prstClr val="black"/>
                </a:solidFill>
                <a:latin typeface="Calibri"/>
              </a:rPr>
              <a:t>charge</a:t>
            </a:r>
            <a:r>
              <a:rPr lang="de-DE" sz="1800" dirty="0">
                <a:solidFill>
                  <a:prstClr val="black"/>
                </a:solidFill>
                <a:latin typeface="Calibri"/>
              </a:rPr>
              <a:t> - courant </a:t>
            </a:r>
            <a:r>
              <a:rPr lang="de-DE" sz="1800" dirty="0" err="1">
                <a:solidFill>
                  <a:prstClr val="black"/>
                </a:solidFill>
                <a:latin typeface="Calibri"/>
              </a:rPr>
              <a:t>alternatif</a:t>
            </a:r>
            <a:endParaRPr lang="de-DE" sz="1800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00000"/>
              </a:lnSpc>
              <a:defRPr/>
            </a:pPr>
            <a:r>
              <a:rPr lang="de-DE" sz="1800" dirty="0">
                <a:solidFill>
                  <a:prstClr val="black"/>
                </a:solidFill>
                <a:latin typeface="Calibri"/>
              </a:rPr>
              <a:t>(3,6 kW AC)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67490" y="5643920"/>
            <a:ext cx="2581275" cy="3133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dirty="0" err="1">
                <a:solidFill>
                  <a:prstClr val="black"/>
                </a:solidFill>
                <a:latin typeface="Calibri"/>
              </a:rPr>
              <a:t>Interrupteur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 „</a:t>
            </a:r>
            <a:r>
              <a:rPr lang="de-DE" dirty="0" err="1">
                <a:solidFill>
                  <a:prstClr val="black"/>
                </a:solidFill>
                <a:latin typeface="Calibri"/>
              </a:rPr>
              <a:t>charge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alibri"/>
              </a:rPr>
              <a:t>directe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“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96" y="2143489"/>
            <a:ext cx="3854016" cy="331044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6"/>
          <a:stretch/>
        </p:blipFill>
        <p:spPr>
          <a:xfrm>
            <a:off x="1724213" y="2143489"/>
            <a:ext cx="4376877" cy="3310444"/>
          </a:xfrm>
          <a:prstGeom prst="rect">
            <a:avLst/>
          </a:prstGeom>
        </p:spPr>
      </p:pic>
      <p:sp>
        <p:nvSpPr>
          <p:cNvPr id="14" name="Line 4"/>
          <p:cNvSpPr>
            <a:spLocks noChangeShapeType="1"/>
          </p:cNvSpPr>
          <p:nvPr/>
        </p:nvSpPr>
        <p:spPr bwMode="auto">
          <a:xfrm flipH="1" flipV="1">
            <a:off x="3181349" y="4314825"/>
            <a:ext cx="1133476" cy="132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905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9600" y="5661530"/>
            <a:ext cx="3210139" cy="3133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dirty="0" err="1">
                <a:solidFill>
                  <a:prstClr val="black"/>
                </a:solidFill>
                <a:latin typeface="Calibri"/>
              </a:rPr>
              <a:t>Interrupteur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alibri"/>
              </a:rPr>
              <a:t>charge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 via </a:t>
            </a:r>
            <a:r>
              <a:rPr lang="de-DE" dirty="0" err="1">
                <a:solidFill>
                  <a:prstClr val="black"/>
                </a:solidFill>
                <a:latin typeface="Calibri"/>
              </a:rPr>
              <a:t>minuteur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 flipV="1">
            <a:off x="3105151" y="4543424"/>
            <a:ext cx="76199" cy="11004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905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682240" y="5639652"/>
            <a:ext cx="2066951" cy="3133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dirty="0">
                <a:solidFill>
                  <a:prstClr val="black"/>
                </a:solidFill>
                <a:latin typeface="Calibri"/>
              </a:rPr>
              <a:t>LED </a:t>
            </a:r>
            <a:r>
              <a:rPr lang="de-DE" dirty="0" err="1">
                <a:solidFill>
                  <a:prstClr val="black"/>
                </a:solidFill>
                <a:latin typeface="Calibri"/>
              </a:rPr>
              <a:t>situation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de-DE" dirty="0" err="1">
                <a:solidFill>
                  <a:prstClr val="black"/>
                </a:solidFill>
                <a:latin typeface="Calibri"/>
              </a:rPr>
              <a:t>charge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H="1" flipV="1">
            <a:off x="7691764" y="3990974"/>
            <a:ext cx="1133476" cy="15621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905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335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1899" dirty="0" err="1"/>
              <a:t>Charging</a:t>
            </a:r>
            <a:r>
              <a:rPr lang="fr-BE" sz="1899" dirty="0"/>
              <a:t>: Technologies</a:t>
            </a:r>
            <a:endParaRPr lang="nl-BE" sz="1899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82" y="1172855"/>
            <a:ext cx="7721427" cy="51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54" y="196343"/>
            <a:ext cx="9908075" cy="509518"/>
          </a:xfrm>
        </p:spPr>
        <p:txBody>
          <a:bodyPr/>
          <a:lstStyle/>
          <a:p>
            <a:r>
              <a:rPr lang="fr-BE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actuelle charge Infra - 3 possibilités</a:t>
            </a:r>
            <a:endParaRPr lang="nl-N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Fiche conventionnelle type </a:t>
            </a:r>
            <a:r>
              <a:rPr lang="fr-BE" dirty="0" err="1"/>
              <a:t>Schuko</a:t>
            </a:r>
            <a:r>
              <a:rPr lang="fr-BE" dirty="0"/>
              <a:t> limité à 10A</a:t>
            </a:r>
          </a:p>
          <a:p>
            <a:pPr marL="0" indent="0">
              <a:buNone/>
            </a:pPr>
            <a:r>
              <a:rPr lang="fr-BE" dirty="0"/>
              <a:t>(temps de charge Q7 e-</a:t>
            </a:r>
            <a:r>
              <a:rPr lang="fr-BE" dirty="0" err="1"/>
              <a:t>tron</a:t>
            </a:r>
            <a:r>
              <a:rPr lang="fr-BE" dirty="0"/>
              <a:t> 7h30’ et e-Golf 16h45’)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Monophasé industriel bleu en 16A</a:t>
            </a:r>
          </a:p>
          <a:p>
            <a:pPr marL="0" indent="0">
              <a:buNone/>
            </a:pPr>
            <a:r>
              <a:rPr lang="fr-BE" dirty="0"/>
              <a:t>(temps de charge Q7 e-</a:t>
            </a:r>
            <a:r>
              <a:rPr lang="fr-BE" dirty="0" err="1"/>
              <a:t>tron</a:t>
            </a:r>
            <a:r>
              <a:rPr lang="fr-BE" dirty="0"/>
              <a:t> 5h00’ et e-Golf 10h30’)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Triphasé industriel + neutre (tetra) </a:t>
            </a:r>
          </a:p>
          <a:p>
            <a:pPr marL="0" indent="0">
              <a:buNone/>
            </a:pPr>
            <a:r>
              <a:rPr lang="fr-BE" dirty="0"/>
              <a:t>rouge et utilisation de 2 phases 2x16A (32A)</a:t>
            </a:r>
          </a:p>
          <a:p>
            <a:pPr marL="0" indent="0">
              <a:buNone/>
            </a:pPr>
            <a:r>
              <a:rPr lang="fr-BE" dirty="0"/>
              <a:t>(temps de charge Q7 e-</a:t>
            </a:r>
            <a:r>
              <a:rPr lang="fr-BE" dirty="0" err="1"/>
              <a:t>tron</a:t>
            </a:r>
            <a:r>
              <a:rPr lang="fr-BE" dirty="0"/>
              <a:t> 2h30’ et e-Golf  5h15’)</a:t>
            </a:r>
          </a:p>
          <a:p>
            <a:pPr marL="514350" indent="-514350">
              <a:buAutoNum type="arabicParenR"/>
            </a:pPr>
            <a:endParaRPr lang="fr-BE" dirty="0"/>
          </a:p>
          <a:p>
            <a:pPr marL="514350" indent="-514350">
              <a:buAutoNum type="arabicParenR"/>
            </a:pPr>
            <a:endParaRPr lang="fr-BE" dirty="0"/>
          </a:p>
          <a:p>
            <a:pPr marL="514350" indent="-514350">
              <a:buAutoNum type="arabicParenR"/>
            </a:pPr>
            <a:endParaRPr lang="fr-BE" dirty="0"/>
          </a:p>
          <a:p>
            <a:pPr marL="514350" indent="-514350">
              <a:buAutoNum type="arabicParenR"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416" y="1583625"/>
            <a:ext cx="1418821" cy="1418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335" y="3151821"/>
            <a:ext cx="1366081" cy="1366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425" y="431422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7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Malheureusement, certains belges disposent de triphasé sans neutre.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Or la charge se fait entre le neutre et une phase ou deux phases.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Sans neutre uniquement charge monophasé 10 A ou 16 A.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Le temps de charge est ainsi prolongé, ce qui mène à un clientèle mécontent.</a:t>
            </a:r>
            <a:endParaRPr lang="nl-NL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454" y="141814"/>
            <a:ext cx="6888524" cy="708977"/>
          </a:xfrm>
        </p:spPr>
        <p:txBody>
          <a:bodyPr/>
          <a:lstStyle/>
          <a:p>
            <a:r>
              <a:rPr lang="fr-BE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Réseau électrique belge</a:t>
            </a:r>
            <a:endParaRPr lang="nl-N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66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207AAE-1CF5-4609-B67A-29EC02B2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1899" dirty="0"/>
              <a:t>Qui sommes-nous ?  </a:t>
            </a:r>
            <a:endParaRPr lang="nl-BE" sz="1899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B672F-0677-402A-AAED-27BB2F76C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5057" y="1113417"/>
            <a:ext cx="12191999" cy="5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14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128"/>
            <a:ext cx="10962736" cy="5037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Oui, par le montage d’un transformateur d’isolation et l’adaptation de l’installation électrique.</a:t>
            </a:r>
          </a:p>
          <a:p>
            <a:pPr marL="0" indent="0">
              <a:buNone/>
            </a:pPr>
            <a:endParaRPr lang="fr-BE" dirty="0"/>
          </a:p>
          <a:p>
            <a:pPr>
              <a:buFontTx/>
              <a:buChar char="-"/>
            </a:pPr>
            <a:r>
              <a:rPr lang="fr-BE" dirty="0"/>
              <a:t>Renforcement compteur:          			4000 €</a:t>
            </a:r>
          </a:p>
          <a:p>
            <a:pPr>
              <a:buFontTx/>
              <a:buChar char="-"/>
            </a:pPr>
            <a:r>
              <a:rPr lang="fr-BE" dirty="0"/>
              <a:t>Différentiel 63A/300 mA: 		     		80 €</a:t>
            </a:r>
          </a:p>
          <a:p>
            <a:pPr>
              <a:buFontTx/>
              <a:buChar char="-"/>
            </a:pPr>
            <a:r>
              <a:rPr lang="fr-BE" dirty="0"/>
              <a:t>2x fusibles 63A (</a:t>
            </a:r>
            <a:r>
              <a:rPr lang="fr-BE" dirty="0" err="1"/>
              <a:t>prim</a:t>
            </a:r>
            <a:r>
              <a:rPr lang="fr-BE" dirty="0"/>
              <a:t> en second) : 			120 €</a:t>
            </a:r>
          </a:p>
          <a:p>
            <a:pPr>
              <a:buFontTx/>
              <a:buChar char="-"/>
            </a:pPr>
            <a:r>
              <a:rPr lang="fr-BE" dirty="0"/>
              <a:t>Transformateur 32A :   		                       2500 €  (16A = +- 1700 €)</a:t>
            </a:r>
          </a:p>
          <a:p>
            <a:pPr>
              <a:buFontTx/>
              <a:buChar char="-"/>
            </a:pPr>
            <a:r>
              <a:rPr lang="fr-BE" dirty="0" err="1"/>
              <a:t>WallBox</a:t>
            </a:r>
            <a:r>
              <a:rPr lang="fr-BE" dirty="0"/>
              <a:t> 32A par phase : 				1100 €</a:t>
            </a:r>
          </a:p>
          <a:p>
            <a:pPr>
              <a:buFontTx/>
              <a:buChar char="-"/>
            </a:pPr>
            <a:r>
              <a:rPr lang="fr-BE" dirty="0"/>
              <a:t>Câbles électriques et accessoires: 	            	200 €</a:t>
            </a:r>
          </a:p>
          <a:p>
            <a:pPr>
              <a:buFontTx/>
              <a:buChar char="-"/>
            </a:pPr>
            <a:r>
              <a:rPr lang="fr-BE" dirty="0"/>
              <a:t>Travail: 						600 €</a:t>
            </a:r>
          </a:p>
          <a:p>
            <a:pPr>
              <a:buFontTx/>
              <a:buChar char="-"/>
            </a:pPr>
            <a:r>
              <a:rPr lang="fr-BE" dirty="0"/>
              <a:t>Extra: 	- 	                                  	frais d’inspection</a:t>
            </a:r>
            <a:endParaRPr lang="fr-BE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5580" y="134539"/>
            <a:ext cx="8206271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nl-NL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t-il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solution ?</a:t>
            </a:r>
          </a:p>
        </p:txBody>
      </p:sp>
    </p:spTree>
    <p:extLst>
      <p:ext uri="{BB962C8B-B14F-4D97-AF65-F5344CB8AC3E}">
        <p14:creationId xmlns:p14="http://schemas.microsoft.com/office/powerpoint/2010/main" val="4272152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7422" y="194940"/>
            <a:ext cx="9975607" cy="627541"/>
          </a:xfrm>
        </p:spPr>
        <p:txBody>
          <a:bodyPr>
            <a:normAutofit/>
          </a:bodyPr>
          <a:lstStyle/>
          <a:p>
            <a:r>
              <a:rPr lang="fr-BE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Disposition possible</a:t>
            </a:r>
            <a:endParaRPr lang="nl-N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455333"/>
            <a:ext cx="770467" cy="2531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2277533" y="2455333"/>
            <a:ext cx="1473200" cy="2531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5"/>
          <p:cNvSpPr/>
          <p:nvPr/>
        </p:nvSpPr>
        <p:spPr>
          <a:xfrm>
            <a:off x="4513133" y="1989667"/>
            <a:ext cx="2226334" cy="299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7501867" y="3103033"/>
            <a:ext cx="1261534" cy="618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9263335" y="3678255"/>
            <a:ext cx="1126067" cy="171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747422" y="3135067"/>
            <a:ext cx="996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Compteur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9938" y="3031235"/>
            <a:ext cx="134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Courant de perte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3692" y="2710548"/>
            <a:ext cx="1447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/>
              <a:t>Transformateur</a:t>
            </a:r>
            <a:endParaRPr lang="nl-B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74992" y="3112067"/>
            <a:ext cx="11152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" dirty="0" err="1"/>
              <a:t>Fusibles</a:t>
            </a:r>
            <a:endParaRPr lang="nl-BE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9346085" y="4273437"/>
            <a:ext cx="96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err="1"/>
              <a:t>Wallbox</a:t>
            </a:r>
            <a:r>
              <a:rPr lang="fr-BE" sz="1400" dirty="0"/>
              <a:t> 1</a:t>
            </a:r>
            <a:endParaRPr lang="nl-BE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40" y="3180490"/>
            <a:ext cx="1729318" cy="17293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43432" y="4643224"/>
            <a:ext cx="571701" cy="266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75856" y="4643224"/>
            <a:ext cx="571701" cy="266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300mA</a:t>
            </a:r>
            <a:endParaRPr lang="nl-BE" sz="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4873" y="4643224"/>
            <a:ext cx="571701" cy="266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63A (*)</a:t>
            </a:r>
            <a:endParaRPr lang="nl-BE" sz="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7201" y="3678255"/>
            <a:ext cx="1126067" cy="171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xtBox 18"/>
          <p:cNvSpPr txBox="1"/>
          <p:nvPr/>
        </p:nvSpPr>
        <p:spPr>
          <a:xfrm>
            <a:off x="10649951" y="4273437"/>
            <a:ext cx="96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err="1"/>
              <a:t>Wallbox</a:t>
            </a:r>
            <a:r>
              <a:rPr lang="fr-BE" sz="1400" dirty="0"/>
              <a:t> 2 (*)</a:t>
            </a:r>
            <a:endParaRPr lang="nl-BE" sz="1400" dirty="0"/>
          </a:p>
        </p:txBody>
      </p:sp>
      <p:sp>
        <p:nvSpPr>
          <p:cNvPr id="20" name="Rectangle 19"/>
          <p:cNvSpPr/>
          <p:nvPr/>
        </p:nvSpPr>
        <p:spPr>
          <a:xfrm>
            <a:off x="7543997" y="3437582"/>
            <a:ext cx="571701" cy="266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32A (*)</a:t>
            </a:r>
            <a:endParaRPr lang="nl-BE" sz="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43014" y="3437582"/>
            <a:ext cx="571701" cy="266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32A (*)</a:t>
            </a:r>
            <a:endParaRPr lang="nl-BE" sz="8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049867" y="4986867"/>
            <a:ext cx="8466" cy="100753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1667" y="5988566"/>
            <a:ext cx="846666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" idx="3"/>
            <a:endCxn id="5" idx="1"/>
          </p:cNvCxnSpPr>
          <p:nvPr/>
        </p:nvCxnSpPr>
        <p:spPr>
          <a:xfrm>
            <a:off x="1608667" y="3721100"/>
            <a:ext cx="668866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000" y="6071459"/>
            <a:ext cx="1592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Connexion rue</a:t>
            </a:r>
            <a:endParaRPr lang="nl-BE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564417" y="3443359"/>
            <a:ext cx="1139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5x10mm²</a:t>
            </a:r>
            <a:endParaRPr lang="nl-BE" sz="12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277533" y="3728825"/>
            <a:ext cx="384173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46032" y="3704166"/>
            <a:ext cx="8467" cy="92784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78713" y="3699423"/>
            <a:ext cx="8467" cy="92784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" idx="3"/>
          </p:cNvCxnSpPr>
          <p:nvPr/>
        </p:nvCxnSpPr>
        <p:spPr>
          <a:xfrm flipH="1">
            <a:off x="3250944" y="3721100"/>
            <a:ext cx="499789" cy="320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1" y="3725333"/>
            <a:ext cx="770466" cy="263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740596" y="3434949"/>
            <a:ext cx="770466" cy="263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763400" y="3412067"/>
            <a:ext cx="2378733" cy="2288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9812867" y="3412066"/>
            <a:ext cx="802" cy="26246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1147969" y="3411556"/>
            <a:ext cx="802" cy="26246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24669" y="2455987"/>
            <a:ext cx="96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1" dirty="0"/>
              <a:t>3x 230V</a:t>
            </a:r>
            <a:br>
              <a:rPr lang="fr-BE" sz="1200" i="1" dirty="0"/>
            </a:br>
            <a:r>
              <a:rPr lang="fr-BE" sz="1200" i="1" dirty="0"/>
              <a:t>L1, L2, L3</a:t>
            </a:r>
            <a:endParaRPr lang="nl-BE" sz="12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4444998" y="2013396"/>
            <a:ext cx="96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1" dirty="0"/>
              <a:t>3x 230V</a:t>
            </a:r>
            <a:br>
              <a:rPr lang="fr-BE" sz="1200" i="1" dirty="0"/>
            </a:br>
            <a:r>
              <a:rPr lang="fr-BE" sz="1200" i="1" dirty="0"/>
              <a:t>L1, L2, L3</a:t>
            </a:r>
            <a:endParaRPr lang="nl-BE" sz="12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5757332" y="2013396"/>
            <a:ext cx="96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1" dirty="0"/>
              <a:t>3x 380V</a:t>
            </a:r>
            <a:br>
              <a:rPr lang="fr-BE" sz="1200" i="1" dirty="0"/>
            </a:br>
            <a:r>
              <a:rPr lang="fr-BE" sz="1200" i="1" dirty="0"/>
              <a:t>L1, L2, L3+N</a:t>
            </a:r>
            <a:endParaRPr lang="nl-BE" sz="1200" i="1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405564" y="2206480"/>
            <a:ext cx="343300" cy="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31992" y="2865452"/>
            <a:ext cx="96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000" i="1" dirty="0"/>
              <a:t>3x 380V</a:t>
            </a:r>
            <a:br>
              <a:rPr lang="fr-BE" sz="1000" i="1" dirty="0"/>
            </a:br>
            <a:r>
              <a:rPr lang="fr-BE" sz="1000" i="1" dirty="0"/>
              <a:t>L1, L2, L3+N</a:t>
            </a:r>
            <a:endParaRPr lang="nl-BE" sz="10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3672102" y="3316097"/>
            <a:ext cx="96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000" i="1" dirty="0"/>
              <a:t>3x 230V</a:t>
            </a:r>
            <a:br>
              <a:rPr lang="fr-BE" sz="1000" i="1" dirty="0"/>
            </a:br>
            <a:r>
              <a:rPr lang="fr-BE" sz="1000" i="1" dirty="0"/>
              <a:t>L1, L2, L3</a:t>
            </a:r>
            <a:endParaRPr lang="nl-BE" sz="100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50944" y="5871404"/>
            <a:ext cx="5731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(*) En fonction de la puissance demandée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435320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977" y="137089"/>
            <a:ext cx="10515600" cy="705750"/>
          </a:xfrm>
        </p:spPr>
        <p:txBody>
          <a:bodyPr/>
          <a:lstStyle/>
          <a:p>
            <a:r>
              <a:rPr lang="fr-BE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Connexions possibles</a:t>
            </a:r>
            <a:endParaRPr lang="nl-N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272068"/>
              </p:ext>
            </p:extLst>
          </p:nvPr>
        </p:nvGraphicFramePr>
        <p:xfrm>
          <a:off x="928977" y="1153540"/>
          <a:ext cx="9813235" cy="535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Acrobat Document" r:id="rId3" imgW="6415981" imgH="4533840" progId="AcroExch.Document.11">
                  <p:embed/>
                </p:oleObj>
              </mc:Choice>
              <mc:Fallback>
                <p:oleObj name="Acrobat Document" r:id="rId3" imgW="6415981" imgH="4533840" progId="AcroExch.Documen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8977" y="1153540"/>
                        <a:ext cx="9813235" cy="535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257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207AAE-1CF5-4609-B67A-29EC02B2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94" y="77431"/>
            <a:ext cx="11572806" cy="834431"/>
          </a:xfrm>
        </p:spPr>
        <p:txBody>
          <a:bodyPr/>
          <a:lstStyle/>
          <a:p>
            <a:r>
              <a:rPr lang="fr-BE" sz="1899" dirty="0"/>
              <a:t>Impact de la charge électrique sur le réseau</a:t>
            </a:r>
            <a:endParaRPr lang="nl-BE" sz="189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14FC4-7E1A-40F1-B0DF-A2F4A77DA34A}"/>
              </a:ext>
            </a:extLst>
          </p:cNvPr>
          <p:cNvSpPr txBox="1"/>
          <p:nvPr/>
        </p:nvSpPr>
        <p:spPr>
          <a:xfrm>
            <a:off x="564543" y="1296063"/>
            <a:ext cx="10710407" cy="530490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BE" sz="2000" dirty="0"/>
              <a:t>Consommation totale en Belgique en 2016 -&gt; 80TWh =  80,000 GWh/an</a:t>
            </a:r>
          </a:p>
          <a:p>
            <a:r>
              <a:rPr lang="fr-BE" sz="2000" dirty="0"/>
              <a:t>                                                                                  219 GWh/jour</a:t>
            </a:r>
          </a:p>
          <a:p>
            <a:endParaRPr lang="fr-BE" sz="2000" dirty="0"/>
          </a:p>
          <a:p>
            <a:endParaRPr lang="fr-BE" sz="2000" dirty="0"/>
          </a:p>
          <a:p>
            <a:r>
              <a:rPr lang="fr-BE" sz="2000" dirty="0"/>
              <a:t>6.000.000 véhicules en Belgique</a:t>
            </a:r>
          </a:p>
          <a:p>
            <a:r>
              <a:rPr lang="fr-BE" sz="2000" dirty="0"/>
              <a:t>Une moyenne de 40 km/jour </a:t>
            </a:r>
            <a:r>
              <a:rPr lang="fr-BE" sz="2000" dirty="0">
                <a:sym typeface="Wingdings" panose="05000000000000000000" pitchFamily="2" charset="2"/>
              </a:rPr>
              <a:t>  9 kWh/véhicule/jour</a:t>
            </a:r>
          </a:p>
          <a:p>
            <a:r>
              <a:rPr lang="fr-BE" sz="2000" dirty="0">
                <a:sym typeface="Wingdings" panose="05000000000000000000" pitchFamily="2" charset="2"/>
              </a:rPr>
              <a:t>Energie de charge/jour pour tous les véhicules belges = 54 GWh/jour</a:t>
            </a:r>
          </a:p>
          <a:p>
            <a:endParaRPr lang="fr-BE" sz="2000" dirty="0">
              <a:sym typeface="Wingdings" panose="05000000000000000000" pitchFamily="2" charset="2"/>
            </a:endParaRPr>
          </a:p>
          <a:p>
            <a:endParaRPr lang="fr-BE" sz="2000" dirty="0">
              <a:sym typeface="Wingdings" panose="05000000000000000000" pitchFamily="2" charset="2"/>
            </a:endParaRPr>
          </a:p>
          <a:p>
            <a:endParaRPr lang="fr-BE" sz="2000" dirty="0">
              <a:sym typeface="Wingdings" panose="05000000000000000000" pitchFamily="2" charset="2"/>
            </a:endParaRPr>
          </a:p>
          <a:p>
            <a:r>
              <a:rPr lang="fr-BE" sz="2000" dirty="0">
                <a:sym typeface="Wingdings" panose="05000000000000000000" pitchFamily="2" charset="2"/>
              </a:rPr>
              <a:t>Afin de décharger la consommation pendant les heures de pointe (entre 17h et 19h), il faut appliquer Smartgrid  Charge si la demande et le prix sont bas.</a:t>
            </a:r>
          </a:p>
          <a:p>
            <a:endParaRPr lang="fr-BE" sz="2000" dirty="0">
              <a:sym typeface="Wingdings" panose="05000000000000000000" pitchFamily="2" charset="2"/>
            </a:endParaRPr>
          </a:p>
          <a:p>
            <a:r>
              <a:rPr lang="fr-BE" sz="2000" dirty="0">
                <a:sym typeface="Wingdings" panose="05000000000000000000" pitchFamily="2" charset="2"/>
              </a:rPr>
              <a:t>Consommation famille belge :3,5MWh/an  +/-10 kWh/jour</a:t>
            </a:r>
          </a:p>
          <a:p>
            <a:endParaRPr lang="fr-BE" sz="2000" dirty="0">
              <a:sym typeface="Wingdings" panose="05000000000000000000" pitchFamily="2" charset="2"/>
            </a:endParaRPr>
          </a:p>
          <a:p>
            <a:r>
              <a:rPr lang="fr-BE" sz="2000" dirty="0">
                <a:sym typeface="Wingdings" panose="05000000000000000000" pitchFamily="2" charset="2"/>
              </a:rPr>
              <a:t>Bibliographie : Elia – </a:t>
            </a:r>
            <a:r>
              <a:rPr lang="fr-BE" sz="2000" dirty="0" err="1">
                <a:sym typeface="Wingdings" panose="05000000000000000000" pitchFamily="2" charset="2"/>
              </a:rPr>
              <a:t>Febeg</a:t>
            </a:r>
            <a:r>
              <a:rPr lang="fr-BE" sz="2000" dirty="0">
                <a:sym typeface="Wingdings" panose="05000000000000000000" pitchFamily="2" charset="2"/>
              </a:rPr>
              <a:t> - </a:t>
            </a:r>
            <a:r>
              <a:rPr lang="fr-BE" sz="2000" dirty="0" err="1">
                <a:sym typeface="Wingdings" panose="05000000000000000000" pitchFamily="2" charset="2"/>
              </a:rPr>
              <a:t>Erea</a:t>
            </a:r>
            <a:endParaRPr lang="fr-BE" sz="2000" dirty="0">
              <a:sym typeface="Wingdings" panose="05000000000000000000" pitchFamily="2" charset="2"/>
            </a:endParaRPr>
          </a:p>
          <a:p>
            <a:endParaRPr lang="nl-BE" sz="2000" dirty="0" err="1"/>
          </a:p>
        </p:txBody>
      </p:sp>
    </p:spTree>
    <p:extLst>
      <p:ext uri="{BB962C8B-B14F-4D97-AF65-F5344CB8AC3E}">
        <p14:creationId xmlns:p14="http://schemas.microsoft.com/office/powerpoint/2010/main" val="7857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23BC-F591-46D6-83A5-8C63301C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0" y="53577"/>
            <a:ext cx="10213636" cy="834431"/>
          </a:xfrm>
        </p:spPr>
        <p:txBody>
          <a:bodyPr/>
          <a:lstStyle/>
          <a:p>
            <a:r>
              <a:rPr lang="fr-BE" dirty="0"/>
              <a:t>Questions ? </a:t>
            </a:r>
            <a:endParaRPr lang="nl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85A9C-DCE7-4C66-89E5-5A913C5A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10" y="1172855"/>
            <a:ext cx="7930692" cy="53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6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207AAE-1CF5-4609-B67A-29EC02B2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1899" dirty="0"/>
              <a:t>Energie électrique en Belgique</a:t>
            </a:r>
            <a:endParaRPr lang="nl-BE" sz="1899" dirty="0"/>
          </a:p>
        </p:txBody>
      </p:sp>
      <p:pic>
        <p:nvPicPr>
          <p:cNvPr id="6149" name="Picture 5" descr="https://www.febeg.be/sites/default/files/Pictures/Economy/Statistics/StatisticsAnnualReport-2016/LDforWebsite/total_net_electricity_production_in_belgium_by_source_in_2016_7982_twh.png">
            <a:extLst>
              <a:ext uri="{FF2B5EF4-FFF2-40B4-BE49-F238E27FC236}">
                <a16:creationId xmlns:a16="http://schemas.microsoft.com/office/drawing/2014/main" id="{5879A9C0-8A64-4C55-9915-0DBB68EA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9" y="1415332"/>
            <a:ext cx="5112689" cy="44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www.febeg.be/sites/default/files/Pictures/Economy/Statistics/StatisticsAnnualReport-2016/LDforWebsite/gross_electricity_generation_by_renwables_in_belgium_twh.jpg">
            <a:extLst>
              <a:ext uri="{FF2B5EF4-FFF2-40B4-BE49-F238E27FC236}">
                <a16:creationId xmlns:a16="http://schemas.microsoft.com/office/drawing/2014/main" id="{E1A5B2C1-2D3D-465F-8977-F93368B01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943" y="1415332"/>
            <a:ext cx="569214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7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207AAE-1CF5-4609-B67A-29EC02B2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1899" dirty="0"/>
              <a:t>Energie électrique en Belgique</a:t>
            </a:r>
            <a:endParaRPr lang="nl-BE" sz="1899" dirty="0"/>
          </a:p>
        </p:txBody>
      </p:sp>
      <p:pic>
        <p:nvPicPr>
          <p:cNvPr id="7173" name="Picture 5" descr="https://www.febeg.be/sites/default/files/Pictures/Economy/Statistics/StatisticsAnnualReport-2016/LDforWebsite/total_imports_total_exports_and_total_net_inports_in_belgium_twh.png">
            <a:extLst>
              <a:ext uri="{FF2B5EF4-FFF2-40B4-BE49-F238E27FC236}">
                <a16:creationId xmlns:a16="http://schemas.microsoft.com/office/drawing/2014/main" id="{54049C2F-6E22-434A-B5AD-CF1DAE6D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1" y="1415332"/>
            <a:ext cx="4190586" cy="473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febeg.be/sites/default/files/Pictures/Economy/Statistics/StatisticsAnnualReport-2016/LDforWebsite/installed_capacity_in_belgium.png">
            <a:extLst>
              <a:ext uri="{FF2B5EF4-FFF2-40B4-BE49-F238E27FC236}">
                <a16:creationId xmlns:a16="http://schemas.microsoft.com/office/drawing/2014/main" id="{0E2B6E1E-F9AB-4054-B434-7DCFCF6F9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96" y="1879821"/>
            <a:ext cx="6419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6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207AAE-1CF5-4609-B67A-29EC02B2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1899" dirty="0"/>
              <a:t>Energie électrique en Belgique</a:t>
            </a:r>
            <a:endParaRPr lang="nl-BE" sz="1899" dirty="0"/>
          </a:p>
        </p:txBody>
      </p:sp>
      <p:pic>
        <p:nvPicPr>
          <p:cNvPr id="20484" name="Picture 4" descr="https://www.febeg.be/sites/default/files/Pictures/Economy/Statistics/StatisticsAnnualReport-2016/LDforWebsite/load_factor.jpg">
            <a:extLst>
              <a:ext uri="{FF2B5EF4-FFF2-40B4-BE49-F238E27FC236}">
                <a16:creationId xmlns:a16="http://schemas.microsoft.com/office/drawing/2014/main" id="{B1FC94F2-7AFD-405D-8072-03DB92D4C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40" y="1598212"/>
            <a:ext cx="5786403" cy="43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www.febeg.be/sites/default/files/Pictures/Economy/Statistics/StatisticsAnnualReport-2016/LDforWebsite/final_observed_electricity_consumption_by_sector_in_belgium_in_2015_8314_twh.jpg">
            <a:extLst>
              <a:ext uri="{FF2B5EF4-FFF2-40B4-BE49-F238E27FC236}">
                <a16:creationId xmlns:a16="http://schemas.microsoft.com/office/drawing/2014/main" id="{D4048392-9F0C-4D42-AC9D-558E6E5D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86" y="1598212"/>
            <a:ext cx="6157214" cy="397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207AAE-1CF5-4609-B67A-29EC02B2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1899" dirty="0"/>
              <a:t>Energie électrique en Belgique</a:t>
            </a:r>
            <a:endParaRPr lang="nl-BE" sz="189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CDFD1-B44F-4954-9209-0D0DC91AA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40" y="1089328"/>
            <a:ext cx="5866159" cy="5311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B656F-7726-49D5-80F8-1E62A1EB8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208" y="1089328"/>
            <a:ext cx="6249725" cy="543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6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207AAE-1CF5-4609-B67A-29EC02B2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1899" dirty="0"/>
              <a:t>Energie électrique en Belgique</a:t>
            </a:r>
            <a:endParaRPr lang="nl-BE" sz="189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A793E-375F-4FE1-BEA3-CEFD5C700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32452"/>
            <a:ext cx="5527157" cy="5192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15398-BC74-4B5F-B74E-A1270D2EE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6987" y="1296062"/>
            <a:ext cx="6202017" cy="52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7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207AAE-1CF5-4609-B67A-29EC02B2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1899" dirty="0"/>
              <a:t>Energie électrique en Belgique</a:t>
            </a:r>
            <a:endParaRPr lang="nl-BE" sz="189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7BB14-4E7A-45CC-9D57-E58EC9ACE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939" y="1097279"/>
            <a:ext cx="9962984" cy="53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4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79343" y="1509"/>
          <a:ext cx="1507" cy="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343" y="1509"/>
                        <a:ext cx="1507" cy="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207AAE-1CF5-4609-B67A-29EC02B2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1899" dirty="0" err="1"/>
              <a:t>Milestones</a:t>
            </a:r>
            <a:r>
              <a:rPr lang="fr-BE" sz="1899" dirty="0"/>
              <a:t>  3Q 2017</a:t>
            </a:r>
            <a:endParaRPr lang="nl-BE" sz="189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56D07-05D4-4453-BFCE-DDA221902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91" y="1315620"/>
            <a:ext cx="10990143" cy="51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88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O.PI6RTYGxZxJFCM_E4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IC1eWeSfasJSqsWnoHr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eQpNRTQiybPauNK78l.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ly083_RBWVrZQQnRIQ7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4xHBYzSPyDI3G45V1X2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Zp0p6rSCSzSNxtq7De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wFWJqYQ4yuhGw6GIOCH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yNQJI.QMyTEnEi2BGPq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zv_rzpT1atVPMJlvW6L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um3M3pRoK4HLxXB2cRe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X0pepSRlmmxBoGU.abS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HX12hNQGOR.ytUo1yPg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oamXkvTziiu.ZobG1q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bSUeF1RoywV592RTuOn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sZIaxcQGm1fSnMzzpcv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uQeQqrSYK3IexqNHiw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/17/2012 11:08:10 AM"/>
  <p:tag name="VCT-TEMPLATE" val="Bain A4.potx"/>
  <p:tag name="VCTMASTER" val="Bain A4"/>
  <p:tag name="VCT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eU_N2xRF2rUV9bjTCfx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34z6kxS.e_nTf0q1Frl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HjYlJmS_6RF2oCAv4KM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EqaPbYTli1IroKHP3H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VGWJ65TMCTsAFU.3g0B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VlHEH5QTeFISV0y14yz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QzTJWcSeSaIvfgXXAPJ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PFVvoJRcGkQ.obeMg6R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F6udNeT0an7w.R.SVgv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QkSNRwSU.0rPpHPGli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OhMZvlTIWBbSSwRD6Rj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pUIZioQGKcg_fLVQUU7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hcVuWTSwWMjkgg_YaVs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M2.R2hS2Gaz9flOwNCg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D75n_IRRSGCRS86GHhN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EWA9jRrqSIMQgJZSuy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SPSVLKRka4Q6TWIB1TE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Xz0PpnS1SJGXlVWzhH3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0BT2GPS52W_OLd8Op26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bxxLOpSWyBkbj8hTTx4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dFeWR4TsWXBt42h5689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nGzy9NTTOXZ5gHw59Mg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C74EzPSHK8nUHrz0QJ9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H6Pc8.Tb6NcrStM1wpA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QG5AR3RNaXGCkks0KMS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v1bGK9T1qpwisJjmi63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_9Kd8NSj.03VHPrXcn3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RPk_bnSimGKPKszDgvx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M.NzVbSZKlP8Z_2Wvci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18YqLeQSuQ9S_ndGfDE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sqvNd7RT2RMtwpgFPnO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ex.11pBkaelBCxwdHXx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O.PI6RTYGxZxJFCM_E4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ain A4">
  <a:themeElements>
    <a:clrScheme name="bain_latest">
      <a:dk1>
        <a:sysClr val="windowText" lastClr="000000"/>
      </a:dk1>
      <a:lt1>
        <a:srgbClr val="DDDDDD"/>
      </a:lt1>
      <a:dk2>
        <a:srgbClr val="FFFFFF"/>
      </a:dk2>
      <a:lt2>
        <a:srgbClr val="FFFFFF"/>
      </a:lt2>
      <a:accent1>
        <a:srgbClr val="DDDDDD"/>
      </a:accent1>
      <a:accent2>
        <a:srgbClr val="FFFFFF"/>
      </a:accent2>
      <a:accent3>
        <a:srgbClr val="CC0000"/>
      </a:accent3>
      <a:accent4>
        <a:srgbClr val="B2B2B2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19050">
          <a:noFill/>
        </a:ln>
      </a:spPr>
      <a:bodyPr lIns="0" tIns="0" rIns="0" bIns="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Widescreen</PresentationFormat>
  <Paragraphs>252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 Narrow</vt:lpstr>
      <vt:lpstr>Bookman Old Style</vt:lpstr>
      <vt:lpstr>Calibri</vt:lpstr>
      <vt:lpstr>Calibri Light</vt:lpstr>
      <vt:lpstr>Marlett</vt:lpstr>
      <vt:lpstr>Verdana</vt:lpstr>
      <vt:lpstr>VW Headline OT-Book</vt:lpstr>
      <vt:lpstr>Wingdings</vt:lpstr>
      <vt:lpstr>Office Theme</vt:lpstr>
      <vt:lpstr>2_Bain A4</vt:lpstr>
      <vt:lpstr>1_Office Theme</vt:lpstr>
      <vt:lpstr>think-cell Slide</vt:lpstr>
      <vt:lpstr>Chart</vt:lpstr>
      <vt:lpstr>Acrobat Document</vt:lpstr>
      <vt:lpstr>   Charge véhicules électriques, où en est-on ?   Bart Van Dorpe /        Technology Development Manager </vt:lpstr>
      <vt:lpstr>Qui sommes-nous ?  </vt:lpstr>
      <vt:lpstr>Energie électrique en Belgique</vt:lpstr>
      <vt:lpstr>Energie électrique en Belgique</vt:lpstr>
      <vt:lpstr>Energie électrique en Belgique</vt:lpstr>
      <vt:lpstr>Energie électrique en Belgique</vt:lpstr>
      <vt:lpstr>Energie électrique en Belgique</vt:lpstr>
      <vt:lpstr>Energie électrique en Belgique</vt:lpstr>
      <vt:lpstr>Milestones  3Q 2017</vt:lpstr>
      <vt:lpstr>Belgian (PH)EV Market development ['000 units, 2017 – 2030]</vt:lpstr>
      <vt:lpstr>Tax incentives on EV's in European countries</vt:lpstr>
      <vt:lpstr>Expansion of EV charging infrastructure in EU</vt:lpstr>
      <vt:lpstr>Drive Concepts</vt:lpstr>
      <vt:lpstr>Système haute tension</vt:lpstr>
      <vt:lpstr>Système haute tension</vt:lpstr>
      <vt:lpstr>Système haute tension</vt:lpstr>
      <vt:lpstr>Charging: Technologies</vt:lpstr>
      <vt:lpstr>Situation actuelle charge Infra - 3 possibilités</vt:lpstr>
      <vt:lpstr>Réseau électrique belge</vt:lpstr>
      <vt:lpstr>Existe-t-il une solution ?</vt:lpstr>
      <vt:lpstr>Disposition possible</vt:lpstr>
      <vt:lpstr>Connexions possibles</vt:lpstr>
      <vt:lpstr>Impact de la charge électrique sur le réseau</vt:lpstr>
      <vt:lpstr>Questions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DORPE Bart</dc:creator>
  <cp:lastModifiedBy>EULAERTS Dominiek</cp:lastModifiedBy>
  <cp:revision>74</cp:revision>
  <cp:lastPrinted>2018-04-12T09:17:05Z</cp:lastPrinted>
  <dcterms:created xsi:type="dcterms:W3CDTF">2018-01-15T12:59:31Z</dcterms:created>
  <dcterms:modified xsi:type="dcterms:W3CDTF">2018-04-16T08:47:57Z</dcterms:modified>
</cp:coreProperties>
</file>